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3"/>
  </p:notesMasterIdLst>
  <p:handoutMasterIdLst>
    <p:handoutMasterId r:id="rId14"/>
  </p:handoutMasterIdLst>
  <p:sldIdLst>
    <p:sldId id="4168" r:id="rId2"/>
    <p:sldId id="287" r:id="rId3"/>
    <p:sldId id="264" r:id="rId4"/>
    <p:sldId id="286" r:id="rId5"/>
    <p:sldId id="4169" r:id="rId6"/>
    <p:sldId id="4173" r:id="rId7"/>
    <p:sldId id="4174" r:id="rId8"/>
    <p:sldId id="4172" r:id="rId9"/>
    <p:sldId id="4162" r:id="rId10"/>
    <p:sldId id="279" r:id="rId11"/>
    <p:sldId id="285"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95033" autoAdjust="0"/>
  </p:normalViewPr>
  <p:slideViewPr>
    <p:cSldViewPr snapToGrid="0">
      <p:cViewPr varScale="1">
        <p:scale>
          <a:sx n="111" d="100"/>
          <a:sy n="111" d="100"/>
        </p:scale>
        <p:origin x="726" y="1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4143587" y="0"/>
            <a:ext cx="3169920" cy="481727"/>
          </a:xfrm>
          <a:prstGeom prst="rect">
            <a:avLst/>
          </a:prstGeom>
        </p:spPr>
        <p:txBody>
          <a:bodyPr vert="horz" lIns="96653" tIns="48327" rIns="96653" bIns="48327" rtlCol="0"/>
          <a:lstStyle>
            <a:lvl1pPr algn="r">
              <a:defRPr sz="1200"/>
            </a:lvl1pPr>
          </a:lstStyle>
          <a:p>
            <a:fld id="{58B9E520-E069-0742-BD97-ED28BB08EC53}" type="datetimeFigureOut">
              <a:rPr lang="en-US" smtClean="0"/>
              <a:t>10/12/2024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4143587" y="9119475"/>
            <a:ext cx="3169920" cy="481726"/>
          </a:xfrm>
          <a:prstGeom prst="rect">
            <a:avLst/>
          </a:prstGeom>
        </p:spPr>
        <p:txBody>
          <a:bodyPr vert="horz" lIns="96653" tIns="48327" rIns="96653" bIns="48327"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61F85F30-A497-F84E-BC49-B57AB2B760AA}" type="datetimeFigureOut">
              <a:rPr lang="en-US" smtClean="0"/>
              <a:t>10/12/2024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731520" y="4560570"/>
            <a:ext cx="5852160" cy="4320540"/>
          </a:xfrm>
          <a:prstGeom prst="rect">
            <a:avLst/>
          </a:prstGeom>
        </p:spPr>
        <p:txBody>
          <a:bodyPr spcFirstLastPara="1" wrap="square" lIns="96637" tIns="96637" rIns="96637" bIns="96637"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731520" y="4560570"/>
            <a:ext cx="5852160" cy="4320540"/>
          </a:xfrm>
          <a:prstGeom prst="rect">
            <a:avLst/>
          </a:prstGeom>
        </p:spPr>
        <p:txBody>
          <a:bodyPr spcFirstLastPara="1" wrap="square" lIns="96637" tIns="96637" rIns="96637" bIns="96637"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304785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87307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60627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457200" y="719138"/>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731520" y="4560570"/>
            <a:ext cx="5852160" cy="4320540"/>
          </a:xfrm>
          <a:prstGeom prst="rect">
            <a:avLst/>
          </a:prstGeom>
        </p:spPr>
        <p:txBody>
          <a:bodyPr spcFirstLastPara="1" wrap="square" lIns="96637" tIns="96637" rIns="96637" bIns="96637"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688C66-2A77-64CD-38B5-90492185CACE}"/>
              </a:ext>
            </a:extLst>
          </p:cNvPr>
          <p:cNvSpPr/>
          <p:nvPr userDrawn="1"/>
        </p:nvSpPr>
        <p:spPr>
          <a:xfrm rot="5400000" flipH="1" flipV="1">
            <a:off x="-3236977" y="3236975"/>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a:extLst>
              <a:ext uri="{FF2B5EF4-FFF2-40B4-BE49-F238E27FC236}">
                <a16:creationId xmlns:a16="http://schemas.microsoft.com/office/drawing/2014/main" id="{30804182-6D9F-5323-691C-65C3C7BA324D}"/>
              </a:ext>
            </a:extLst>
          </p:cNvPr>
          <p:cNvSpPr>
            <a:spLocks noGrp="1"/>
          </p:cNvSpPr>
          <p:nvPr>
            <p:ph type="sldNum" sz="quarter" idx="13"/>
          </p:nvPr>
        </p:nvSpPr>
        <p:spPr>
          <a:xfrm>
            <a:off x="19339" y="6382509"/>
            <a:ext cx="434109" cy="384048"/>
          </a:xfrm>
          <a:prstGeom prst="rect">
            <a:avLst/>
          </a:prstGeom>
        </p:spPr>
        <p:txBody>
          <a:bodyPr/>
          <a:lstStyle>
            <a:lvl1pPr>
              <a:defRPr sz="1600">
                <a:solidFill>
                  <a:schemeClr val="bg1"/>
                </a:solidFill>
                <a:latin typeface="Vazir" panose="020B0603030804020204" pitchFamily="34" charset="-78"/>
                <a:cs typeface="Vazir" panose="020B0603030804020204" pitchFamily="34" charset="-78"/>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08113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a:prstGeom prst="rect">
            <a:avLst/>
          </a:prstGeom>
          <a:solidFill>
            <a:schemeClr val="bg1">
              <a:lumMod val="85000"/>
            </a:schemeClr>
          </a:solidFill>
        </p:spPr>
        <p:txBody>
          <a:bodyPr/>
          <a:lstStyle/>
          <a:p>
            <a:endParaRPr lang="en-US" dirty="0"/>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16C55F-58EA-3400-C4B2-1F39046AD670}"/>
              </a:ext>
            </a:extLst>
          </p:cNvPr>
          <p:cNvSpPr/>
          <p:nvPr userDrawn="1"/>
        </p:nvSpPr>
        <p:spPr>
          <a:xfrm rot="5400000" flipH="1" flipV="1">
            <a:off x="-3236977" y="3236975"/>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DE39F4-E652-D021-FAC3-9A057954548D}"/>
              </a:ext>
            </a:extLst>
          </p:cNvPr>
          <p:cNvSpPr/>
          <p:nvPr userDrawn="1"/>
        </p:nvSpPr>
        <p:spPr>
          <a:xfrm>
            <a:off x="7658529"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flipH="1">
            <a:off x="6699187" y="2388297"/>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bg1">
              <a:lumMod val="85000"/>
            </a:schemeClr>
          </a:solid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5966069" y="3897145"/>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Slide Number Placeholder 4">
            <a:extLst>
              <a:ext uri="{FF2B5EF4-FFF2-40B4-BE49-F238E27FC236}">
                <a16:creationId xmlns:a16="http://schemas.microsoft.com/office/drawing/2014/main" id="{19A60F4A-BBC8-3D16-71F5-AC8426CC4F17}"/>
              </a:ext>
            </a:extLst>
          </p:cNvPr>
          <p:cNvSpPr>
            <a:spLocks noGrp="1"/>
          </p:cNvSpPr>
          <p:nvPr>
            <p:ph type="sldNum" sz="quarter" idx="13"/>
          </p:nvPr>
        </p:nvSpPr>
        <p:spPr>
          <a:xfrm>
            <a:off x="19339" y="6382509"/>
            <a:ext cx="434109" cy="384048"/>
          </a:xfrm>
          <a:prstGeom prst="rect">
            <a:avLst/>
          </a:prstGeom>
        </p:spPr>
        <p:txBody>
          <a:bodyPr/>
          <a:lstStyle>
            <a:lvl1pPr>
              <a:defRPr sz="1600">
                <a:solidFill>
                  <a:schemeClr val="bg1"/>
                </a:solidFill>
                <a:latin typeface="Vazir" panose="020B0603030804020204" pitchFamily="34" charset="-78"/>
                <a:cs typeface="Vazir" panose="020B0603030804020204" pitchFamily="34" charset="-78"/>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F8D7AE-6B3A-B195-ED86-44C09C86337F}"/>
              </a:ext>
            </a:extLst>
          </p:cNvPr>
          <p:cNvSpPr/>
          <p:nvPr userDrawn="1"/>
        </p:nvSpPr>
        <p:spPr>
          <a:xfrm rot="5400000" flipH="1" flipV="1">
            <a:off x="-3236977" y="3236975"/>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a:extLst>
              <a:ext uri="{FF2B5EF4-FFF2-40B4-BE49-F238E27FC236}">
                <a16:creationId xmlns:a16="http://schemas.microsoft.com/office/drawing/2014/main" id="{E7E0B5ED-0168-034E-6C0F-307B31B6F3FA}"/>
              </a:ext>
            </a:extLst>
          </p:cNvPr>
          <p:cNvSpPr>
            <a:spLocks noGrp="1"/>
          </p:cNvSpPr>
          <p:nvPr>
            <p:ph type="sldNum" sz="quarter" idx="13"/>
          </p:nvPr>
        </p:nvSpPr>
        <p:spPr>
          <a:xfrm>
            <a:off x="19339" y="6382509"/>
            <a:ext cx="434109" cy="384048"/>
          </a:xfrm>
          <a:prstGeom prst="rect">
            <a:avLst/>
          </a:prstGeom>
        </p:spPr>
        <p:txBody>
          <a:bodyPr/>
          <a:lstStyle>
            <a:lvl1pPr>
              <a:defRPr sz="1600">
                <a:solidFill>
                  <a:schemeClr val="bg1"/>
                </a:solidFill>
                <a:latin typeface="Vazir" panose="020B0603030804020204" pitchFamily="34" charset="-78"/>
                <a:cs typeface="Vazir" panose="020B0603030804020204" pitchFamily="34" charset="-78"/>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89C8D6-947D-F505-AD6C-CF6319684DB9}"/>
              </a:ext>
            </a:extLst>
          </p:cNvPr>
          <p:cNvSpPr/>
          <p:nvPr userDrawn="1"/>
        </p:nvSpPr>
        <p:spPr>
          <a:xfrm rot="5400000" flipH="1" flipV="1">
            <a:off x="-3236977" y="3236975"/>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1229016" y="1747520"/>
            <a:ext cx="2226360" cy="2940385"/>
          </a:xfrm>
          <a:prstGeom prst="rect">
            <a:avLst/>
          </a:prstGeom>
          <a:solidFill>
            <a:schemeClr val="bg1">
              <a:lumMod val="85000"/>
            </a:schemeClr>
          </a:solidFill>
        </p:spPr>
        <p:txBody>
          <a:bodyPr anchor="ctr">
            <a:noAutofit/>
          </a:bodyPr>
          <a:lstStyle>
            <a:lvl1pPr marL="0" indent="0" algn="ctr">
              <a:buNone/>
              <a:defRPr sz="1400">
                <a:solidFill>
                  <a:schemeClr val="tx1"/>
                </a:solidFill>
              </a:defRPr>
            </a:lvl1pPr>
          </a:lstStyle>
          <a:p>
            <a:endParaRPr lang="en-US" dirty="0"/>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868657" y="1758108"/>
            <a:ext cx="2226360" cy="2940385"/>
          </a:xfrm>
          <a:prstGeom prst="rect">
            <a:avLst/>
          </a:prstGeom>
          <a:solidFill>
            <a:schemeClr val="bg1">
              <a:lumMod val="85000"/>
            </a:schemeClr>
          </a:solidFill>
        </p:spPr>
        <p:txBody>
          <a:bodyPr anchor="ctr">
            <a:noAutofit/>
          </a:bodyPr>
          <a:lstStyle>
            <a:lvl1pPr marL="0" indent="0" algn="ctr">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518256" y="1758108"/>
            <a:ext cx="2226360" cy="2940385"/>
          </a:xfrm>
          <a:prstGeom prst="rect">
            <a:avLst/>
          </a:prstGeom>
          <a:solidFill>
            <a:schemeClr val="bg1">
              <a:lumMod val="85000"/>
            </a:schemeClr>
          </a:solidFill>
        </p:spPr>
        <p:txBody>
          <a:bodyPr anchor="ctr">
            <a:noAutofit/>
          </a:bodyPr>
          <a:lstStyle>
            <a:lvl1pPr marL="0" indent="0" algn="ctr">
              <a:buNone/>
              <a:defRPr sz="1400">
                <a:solidFill>
                  <a:schemeClr val="tx1"/>
                </a:solidFill>
              </a:defRPr>
            </a:lvl1pPr>
          </a:lstStyle>
          <a:p>
            <a:endParaRPr lang="en-US" dirty="0"/>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9133847" y="1758108"/>
            <a:ext cx="2226360" cy="2940385"/>
          </a:xfrm>
          <a:prstGeom prst="rect">
            <a:avLst/>
          </a:prstGeom>
          <a:solidFill>
            <a:schemeClr val="bg1">
              <a:lumMod val="85000"/>
            </a:schemeClr>
          </a:solidFill>
        </p:spPr>
        <p:txBody>
          <a:bodyPr anchor="ctr">
            <a:noAutofit/>
          </a:bodyPr>
          <a:lstStyle>
            <a:lvl1pPr marL="0" indent="0" algn="ctr">
              <a:buNone/>
              <a:defRPr sz="1400">
                <a:solidFill>
                  <a:schemeClr val="tx1"/>
                </a:solidFill>
              </a:defRPr>
            </a:lvl1pPr>
          </a:lstStyle>
          <a:p>
            <a:endParaRPr lang="en-US" dirty="0"/>
          </a:p>
        </p:txBody>
      </p:sp>
      <p:sp>
        <p:nvSpPr>
          <p:cNvPr id="12" name="Slide Number Placeholder 4">
            <a:extLst>
              <a:ext uri="{FF2B5EF4-FFF2-40B4-BE49-F238E27FC236}">
                <a16:creationId xmlns:a16="http://schemas.microsoft.com/office/drawing/2014/main" id="{DDE9E208-3AD1-F466-6111-6D99891DCF06}"/>
              </a:ext>
            </a:extLst>
          </p:cNvPr>
          <p:cNvSpPr>
            <a:spLocks noGrp="1"/>
          </p:cNvSpPr>
          <p:nvPr>
            <p:ph type="sldNum" sz="quarter" idx="28"/>
          </p:nvPr>
        </p:nvSpPr>
        <p:spPr>
          <a:xfrm>
            <a:off x="19339" y="6382509"/>
            <a:ext cx="434109" cy="384048"/>
          </a:xfrm>
          <a:prstGeom prst="rect">
            <a:avLst/>
          </a:prstGeom>
        </p:spPr>
        <p:txBody>
          <a:bodyPr/>
          <a:lstStyle>
            <a:lvl1pPr>
              <a:defRPr sz="1600">
                <a:solidFill>
                  <a:schemeClr val="bg1"/>
                </a:solidFill>
                <a:latin typeface="Vazir" panose="020B0603030804020204" pitchFamily="34" charset="-78"/>
                <a:cs typeface="Vazir" panose="020B0603030804020204" pitchFamily="34" charset="-78"/>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AFADE9-B41B-708E-83E7-50D664C075A6}"/>
              </a:ext>
            </a:extLst>
          </p:cNvPr>
          <p:cNvSpPr/>
          <p:nvPr userDrawn="1"/>
        </p:nvSpPr>
        <p:spPr>
          <a:xfrm rot="5400000" flipH="1" flipV="1">
            <a:off x="-3236977" y="3236975"/>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bg1">
              <a:lumMod val="85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6" name="Slide Number Placeholder 4">
            <a:extLst>
              <a:ext uri="{FF2B5EF4-FFF2-40B4-BE49-F238E27FC236}">
                <a16:creationId xmlns:a16="http://schemas.microsoft.com/office/drawing/2014/main" id="{9BC8235D-A7A0-64FF-CB29-F8CA38A62816}"/>
              </a:ext>
            </a:extLst>
          </p:cNvPr>
          <p:cNvSpPr>
            <a:spLocks noGrp="1"/>
          </p:cNvSpPr>
          <p:nvPr>
            <p:ph type="sldNum" sz="quarter" idx="15"/>
          </p:nvPr>
        </p:nvSpPr>
        <p:spPr>
          <a:xfrm>
            <a:off x="19339" y="6382509"/>
            <a:ext cx="434109" cy="384048"/>
          </a:xfrm>
          <a:prstGeom prst="rect">
            <a:avLst/>
          </a:prstGeom>
        </p:spPr>
        <p:txBody>
          <a:bodyPr/>
          <a:lstStyle>
            <a:lvl1pPr>
              <a:defRPr sz="1600">
                <a:solidFill>
                  <a:schemeClr val="bg1"/>
                </a:solidFill>
                <a:latin typeface="Vazir" panose="020B0603030804020204" pitchFamily="34" charset="-78"/>
                <a:cs typeface="Vazir" panose="020B0603030804020204" pitchFamily="34" charset="-78"/>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51" r:id="rId3"/>
    <p:sldLayoutId id="2147483659" r:id="rId4"/>
    <p:sldLayoutId id="2147483658" r:id="rId5"/>
    <p:sldLayoutId id="214748366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karavi/NTK.Education.Practice.gi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0" name="Google Shape;10;p2"/>
          <p:cNvSpPr/>
          <p:nvPr/>
        </p:nvSpPr>
        <p:spPr>
          <a:xfrm>
            <a:off x="4952623" y="474600"/>
            <a:ext cx="6514000" cy="590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5" name="TextBox 4">
            <a:extLst>
              <a:ext uri="{FF2B5EF4-FFF2-40B4-BE49-F238E27FC236}">
                <a16:creationId xmlns:a16="http://schemas.microsoft.com/office/drawing/2014/main" id="{8356B388-9F0F-35D1-9070-6166D11F570F}"/>
              </a:ext>
            </a:extLst>
          </p:cNvPr>
          <p:cNvSpPr txBox="1"/>
          <p:nvPr/>
        </p:nvSpPr>
        <p:spPr>
          <a:xfrm>
            <a:off x="5907024" y="5344717"/>
            <a:ext cx="5338621" cy="646331"/>
          </a:xfrm>
          <a:prstGeom prst="rect">
            <a:avLst/>
          </a:prstGeom>
          <a:noFill/>
        </p:spPr>
        <p:txBody>
          <a:bodyPr wrap="square">
            <a:spAutoFit/>
          </a:bodyPr>
          <a:lstStyle/>
          <a:p>
            <a:pPr algn="r" rtl="1"/>
            <a:r>
              <a:rPr lang="fa-IR" sz="1400"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rPr>
              <a:t>استاد راهنما : </a:t>
            </a:r>
            <a:r>
              <a:rPr lang="fa-IR" sz="1800" dirty="0">
                <a:latin typeface="Tahoma" panose="020B0604030504040204" pitchFamily="34" charset="0"/>
                <a:ea typeface="Tahoma" panose="020B0604030504040204" pitchFamily="34" charset="0"/>
                <a:cs typeface="Tahoma" panose="020B0604030504040204" pitchFamily="34" charset="0"/>
              </a:rPr>
              <a:t>دکتر محمدرضا سلطان آقائ</a:t>
            </a:r>
            <a:r>
              <a:rPr lang="fa-IR"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rPr>
              <a:t>ی</a:t>
            </a:r>
            <a:endParaRPr lang="fa-IR" sz="1800" dirty="0">
              <a:latin typeface="Tahoma" panose="020B0604030504040204" pitchFamily="34" charset="0"/>
              <a:ea typeface="Tahoma" panose="020B0604030504040204" pitchFamily="34" charset="0"/>
              <a:cs typeface="Tahoma" panose="020B0604030504040204" pitchFamily="34" charset="0"/>
            </a:endParaRPr>
          </a:p>
          <a:p>
            <a:pPr algn="r" rtl="1"/>
            <a:r>
              <a:rPr lang="fa-IR" sz="160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rPr>
              <a:t>گرد </a:t>
            </a:r>
            <a:r>
              <a:rPr lang="fa-IR" sz="1600" dirty="0">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rPr>
              <a:t>آورنده : </a:t>
            </a:r>
            <a:r>
              <a:rPr lang="fa-IR">
                <a:solidFill>
                  <a:schemeClr val="tx1">
                    <a:lumMod val="75000"/>
                  </a:schemeClr>
                </a:solidFill>
                <a:latin typeface="Tahoma" panose="020B0604030504040204" pitchFamily="34" charset="0"/>
                <a:ea typeface="Tahoma" panose="020B0604030504040204" pitchFamily="34" charset="0"/>
                <a:cs typeface="Tahoma" panose="020B0604030504040204" pitchFamily="34" charset="0"/>
              </a:rPr>
              <a:t>علیرضا کاروی - 403032641</a:t>
            </a:r>
            <a:endParaRPr lang="fa-IR" sz="1800" dirty="0">
              <a:latin typeface="Tahoma" panose="020B0604030504040204" pitchFamily="34" charset="0"/>
              <a:ea typeface="Tahoma" panose="020B0604030504040204" pitchFamily="34" charset="0"/>
              <a:cs typeface="Tahoma" panose="020B0604030504040204" pitchFamily="34" charset="0"/>
            </a:endParaRPr>
          </a:p>
        </p:txBody>
      </p:sp>
      <p:sp>
        <p:nvSpPr>
          <p:cNvPr id="6" name="Google Shape;193;p32">
            <a:extLst>
              <a:ext uri="{FF2B5EF4-FFF2-40B4-BE49-F238E27FC236}">
                <a16:creationId xmlns:a16="http://schemas.microsoft.com/office/drawing/2014/main" id="{CE6B474C-3BC5-4561-56B3-7AC013D0F72A}"/>
              </a:ext>
            </a:extLst>
          </p:cNvPr>
          <p:cNvSpPr txBox="1">
            <a:spLocks/>
          </p:cNvSpPr>
          <p:nvPr/>
        </p:nvSpPr>
        <p:spPr>
          <a:xfrm>
            <a:off x="630936" y="2553691"/>
            <a:ext cx="9726997" cy="1167600"/>
          </a:xfrm>
          <a:prstGeom prst="rect">
            <a:avLst/>
          </a:prstGeom>
          <a:ln w="19050" cap="flat" cmpd="sng">
            <a:solidFill>
              <a:schemeClr val="dk1"/>
            </a:solidFill>
            <a:prstDash val="solid"/>
            <a:round/>
            <a:headEnd type="none" w="sm" len="sm"/>
            <a:tailEnd type="none" w="sm" len="sm"/>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a:lstStyle>
          <a:p>
            <a:pPr algn="r" rtl="1">
              <a:lnSpc>
                <a:spcPct val="115000"/>
              </a:lnSpc>
              <a:buClr>
                <a:schemeClr val="dk1"/>
              </a:buClr>
              <a:buSzPts val="1100"/>
            </a:pPr>
            <a:r>
              <a:rPr lang="fa-IR" sz="4400" spc="0" dirty="0">
                <a:latin typeface="Vazir" panose="020B0603030804020204" pitchFamily="34" charset="-78"/>
                <a:cs typeface="Vazir" panose="020B0603030804020204" pitchFamily="34" charset="-78"/>
              </a:rPr>
              <a:t>آموزش گوگل کولب یا </a:t>
            </a:r>
            <a:r>
              <a:rPr lang="en-US" sz="4400" spc="0" dirty="0" err="1">
                <a:latin typeface="Vazir" panose="020B0603030804020204" pitchFamily="34" charset="-78"/>
                <a:cs typeface="Vazir" panose="020B0603030804020204" pitchFamily="34" charset="-78"/>
              </a:rPr>
              <a:t>Colaboratory</a:t>
            </a:r>
            <a:r>
              <a:rPr lang="en-US" sz="4400" spc="0" dirty="0">
                <a:latin typeface="Vazir" panose="020B0603030804020204" pitchFamily="34" charset="-78"/>
                <a:cs typeface="Vazir" panose="020B0603030804020204" pitchFamily="34" charset="-78"/>
              </a:rPr>
              <a:t> </a:t>
            </a:r>
            <a:endParaRPr lang="fa-IR" sz="4400" spc="0" dirty="0">
              <a:latin typeface="Vazir" panose="020B0603030804020204" pitchFamily="34" charset="-78"/>
              <a:cs typeface="Vazir" panose="020B0603030804020204" pitchFamily="34" charset="-78"/>
            </a:endParaRPr>
          </a:p>
        </p:txBody>
      </p:sp>
      <p:sp>
        <p:nvSpPr>
          <p:cNvPr id="7" name="Google Shape;194;p32">
            <a:extLst>
              <a:ext uri="{FF2B5EF4-FFF2-40B4-BE49-F238E27FC236}">
                <a16:creationId xmlns:a16="http://schemas.microsoft.com/office/drawing/2014/main" id="{E036EFF8-9CCA-A51B-8AE4-6E4B1E1D80CC}"/>
              </a:ext>
            </a:extLst>
          </p:cNvPr>
          <p:cNvSpPr txBox="1"/>
          <p:nvPr/>
        </p:nvSpPr>
        <p:spPr>
          <a:xfrm>
            <a:off x="3843933" y="1665997"/>
            <a:ext cx="6514000" cy="878000"/>
          </a:xfrm>
          <a:prstGeom prst="rect">
            <a:avLst/>
          </a:prstGeom>
          <a:noFill/>
          <a:ln>
            <a:noFill/>
          </a:ln>
        </p:spPr>
        <p:txBody>
          <a:bodyPr spcFirstLastPara="1" wrap="square" lIns="121900" tIns="121900" rIns="121900" bIns="121900" anchor="ctr" anchorCtr="0">
            <a:noAutofit/>
          </a:bodyPr>
          <a:lstStyle/>
          <a:p>
            <a:pPr algn="r" rtl="1"/>
            <a:r>
              <a:rPr lang="fa-IR" sz="3600" dirty="0">
                <a:latin typeface="Vazir" panose="020B0603030804020204" pitchFamily="34" charset="-78"/>
                <a:cs typeface="Vazir" panose="020B0603030804020204" pitchFamily="34" charset="-78"/>
              </a:rPr>
              <a:t>تمرین يادگيري ماشين</a:t>
            </a:r>
            <a:endParaRPr lang="en-US" sz="2400" dirty="0">
              <a:latin typeface="Vazir" panose="020B0603030804020204" pitchFamily="34" charset="-78"/>
              <a:cs typeface="Vazir" panose="020B0603030804020204" pitchFamily="34" charset="-78"/>
            </a:endParaRPr>
          </a:p>
        </p:txBody>
      </p:sp>
      <p:sp>
        <p:nvSpPr>
          <p:cNvPr id="4" name="Google Shape;194;p32">
            <a:extLst>
              <a:ext uri="{FF2B5EF4-FFF2-40B4-BE49-F238E27FC236}">
                <a16:creationId xmlns:a16="http://schemas.microsoft.com/office/drawing/2014/main" id="{615F5662-1CA0-731E-4605-83521390F479}"/>
              </a:ext>
            </a:extLst>
          </p:cNvPr>
          <p:cNvSpPr txBox="1"/>
          <p:nvPr/>
        </p:nvSpPr>
        <p:spPr>
          <a:xfrm>
            <a:off x="630935" y="3735345"/>
            <a:ext cx="4321687" cy="878000"/>
          </a:xfrm>
          <a:prstGeom prst="rect">
            <a:avLst/>
          </a:prstGeom>
          <a:noFill/>
          <a:ln>
            <a:noFill/>
          </a:ln>
        </p:spPr>
        <p:txBody>
          <a:bodyPr spcFirstLastPara="1" wrap="square" lIns="121900" tIns="121900" rIns="121900" bIns="121900" anchor="ctr" anchorCtr="0">
            <a:noAutofit/>
          </a:bodyPr>
          <a:lstStyle/>
          <a:p>
            <a:pPr algn="ctr" rtl="1"/>
            <a:r>
              <a:rPr lang="fa-IR" sz="3600" dirty="0">
                <a:latin typeface="Vazir" panose="020B0603030804020204" pitchFamily="34" charset="-78"/>
                <a:cs typeface="Vazir" panose="020B0603030804020204" pitchFamily="34" charset="-78"/>
              </a:rPr>
              <a:t>در پنج دقیقه</a:t>
            </a:r>
            <a:endParaRPr lang="en-US" sz="2400" dirty="0">
              <a:latin typeface="Vazir" panose="020B0603030804020204" pitchFamily="34" charset="-78"/>
              <a:cs typeface="Vazir"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FC8D39-E9E2-B0C8-13B1-31595C9896D1}"/>
              </a:ext>
            </a:extLst>
          </p:cNvPr>
          <p:cNvSpPr/>
          <p:nvPr/>
        </p:nvSpPr>
        <p:spPr>
          <a:xfrm>
            <a:off x="532679" y="946771"/>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6" name="TextBox 5">
            <a:extLst>
              <a:ext uri="{FF2B5EF4-FFF2-40B4-BE49-F238E27FC236}">
                <a16:creationId xmlns:a16="http://schemas.microsoft.com/office/drawing/2014/main" id="{78DDD02E-BC03-3289-CDB9-D57FCAB20048}"/>
              </a:ext>
            </a:extLst>
          </p:cNvPr>
          <p:cNvSpPr txBox="1"/>
          <p:nvPr/>
        </p:nvSpPr>
        <p:spPr>
          <a:xfrm>
            <a:off x="1396180" y="1167877"/>
            <a:ext cx="7531509" cy="694742"/>
          </a:xfrm>
          <a:prstGeom prst="rect">
            <a:avLst/>
          </a:prstGeom>
          <a:noFill/>
        </p:spPr>
        <p:txBody>
          <a:bodyPr wrap="square">
            <a:spAutoFit/>
          </a:bodyPr>
          <a:lstStyle/>
          <a:p>
            <a:pPr algn="just" rtl="1">
              <a:lnSpc>
                <a:spcPct val="150000"/>
              </a:lnSpc>
              <a:spcAft>
                <a:spcPts val="1200"/>
              </a:spcAft>
            </a:pPr>
            <a:r>
              <a:rPr lang="fa-IR" sz="1400" dirty="0">
                <a:latin typeface="Tahoma" panose="020B0604030504040204" pitchFamily="34" charset="0"/>
                <a:ea typeface="Tahoma" panose="020B0604030504040204" pitchFamily="34" charset="0"/>
                <a:cs typeface="Tahoma" panose="020B0604030504040204" pitchFamily="34" charset="0"/>
              </a:rPr>
              <a:t>پس از سی سال کار حرفه ای در فناوری اطلاعات . از پیشرفت سریع دانش کامپیوتر دانستم هر روز باید بیاموزم یا فردا باید بگویم هیچ نمی دانم .</a:t>
            </a:r>
          </a:p>
        </p:txBody>
      </p:sp>
      <p:sp>
        <p:nvSpPr>
          <p:cNvPr id="7"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p:nvSpPr>
        <p:spPr>
          <a:xfrm>
            <a:off x="3198383" y="402512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8" name="Picture 7" descr="Modern house with cubic design">
            <a:extLst>
              <a:ext uri="{FF2B5EF4-FFF2-40B4-BE49-F238E27FC236}">
                <a16:creationId xmlns:a16="http://schemas.microsoft.com/office/drawing/2014/main" id="{FE966628-FEAF-3BD3-2DC4-23A466ABB93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912165" y="2139662"/>
            <a:ext cx="9279835" cy="4732598"/>
          </a:xfrm>
          <a:prstGeom prst="rect">
            <a:avLst/>
          </a:prstGeom>
        </p:spPr>
      </p:pic>
      <p:sp>
        <p:nvSpPr>
          <p:cNvPr id="10" name="Subtitle 2">
            <a:extLst>
              <a:ext uri="{FF2B5EF4-FFF2-40B4-BE49-F238E27FC236}">
                <a16:creationId xmlns:a16="http://schemas.microsoft.com/office/drawing/2014/main" id="{0A7C5809-F0CB-6F29-4FDF-668FD60C4441}"/>
              </a:ext>
            </a:extLst>
          </p:cNvPr>
          <p:cNvSpPr txBox="1">
            <a:spLocks/>
          </p:cNvSpPr>
          <p:nvPr/>
        </p:nvSpPr>
        <p:spPr>
          <a:xfrm>
            <a:off x="1396180" y="2580664"/>
            <a:ext cx="3352800" cy="45243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r>
              <a:rPr lang="fa-IR" sz="1600" dirty="0">
                <a:latin typeface="Tahoma" panose="020B0604030504040204" pitchFamily="34" charset="0"/>
                <a:ea typeface="Tahoma" panose="020B0604030504040204" pitchFamily="34" charset="0"/>
                <a:cs typeface="Tahoma" panose="020B0604030504040204" pitchFamily="34" charset="0"/>
              </a:rPr>
              <a:t>علیرضا کاروی</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4" name="Slide Number Placeholder 13">
            <a:extLst>
              <a:ext uri="{FF2B5EF4-FFF2-40B4-BE49-F238E27FC236}">
                <a16:creationId xmlns:a16="http://schemas.microsoft.com/office/drawing/2014/main" id="{7304BC59-4FEB-B540-1C67-4BAF93E2D820}"/>
              </a:ext>
            </a:extLst>
          </p:cNvPr>
          <p:cNvSpPr>
            <a:spLocks noGrp="1"/>
          </p:cNvSpPr>
          <p:nvPr>
            <p:ph type="sldNum" sz="quarter" idx="13"/>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5720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1"/>
          <p:cNvSpPr/>
          <p:nvPr/>
        </p:nvSpPr>
        <p:spPr>
          <a:xfrm>
            <a:off x="1059050" y="464000"/>
            <a:ext cx="10465200" cy="59300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 name="Google Shape;193;p32">
            <a:extLst>
              <a:ext uri="{FF2B5EF4-FFF2-40B4-BE49-F238E27FC236}">
                <a16:creationId xmlns:a16="http://schemas.microsoft.com/office/drawing/2014/main" id="{F5245886-7988-67CE-175A-FCE7A9D98DB4}"/>
              </a:ext>
            </a:extLst>
          </p:cNvPr>
          <p:cNvSpPr txBox="1">
            <a:spLocks/>
          </p:cNvSpPr>
          <p:nvPr/>
        </p:nvSpPr>
        <p:spPr>
          <a:xfrm>
            <a:off x="3525920" y="2261400"/>
            <a:ext cx="5531461" cy="1167600"/>
          </a:xfrm>
          <a:prstGeom prst="rect">
            <a:avLst/>
          </a:prstGeom>
          <a:ln w="19050" cap="flat" cmpd="sng">
            <a:solidFill>
              <a:schemeClr val="dk1"/>
            </a:solidFill>
            <a:prstDash val="solid"/>
            <a:round/>
            <a:headEnd type="none" w="sm" len="sm"/>
            <a:tailEnd type="none" w="sm" len="sm"/>
          </a:ln>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a:lstStyle>
          <a:p>
            <a:pPr algn="ctr" rtl="1">
              <a:lnSpc>
                <a:spcPct val="115000"/>
              </a:lnSpc>
              <a:buClr>
                <a:schemeClr val="dk1"/>
              </a:buClr>
              <a:buSzPts val="1100"/>
            </a:pPr>
            <a:r>
              <a:rPr lang="fa-IR" sz="6000" spc="0" dirty="0">
                <a:solidFill>
                  <a:srgbClr val="434343"/>
                </a:solidFill>
                <a:latin typeface="Vazir" panose="020B0603030804020204" pitchFamily="34" charset="-78"/>
                <a:cs typeface="Vazir" panose="020B0603030804020204" pitchFamily="34" charset="-78"/>
              </a:rPr>
              <a:t>متشکرم!</a:t>
            </a:r>
            <a:endParaRPr lang="fa-IR" sz="6000" spc="0" dirty="0">
              <a:latin typeface="Vazir" panose="020B0603030804020204" pitchFamily="34" charset="-78"/>
              <a:cs typeface="Vazir" panose="020B0603030804020204" pitchFamily="34" charset="-78"/>
            </a:endParaRPr>
          </a:p>
        </p:txBody>
      </p:sp>
      <p:sp>
        <p:nvSpPr>
          <p:cNvPr id="3" name="Rectangle: Rounded Corners 2">
            <a:extLst>
              <a:ext uri="{FF2B5EF4-FFF2-40B4-BE49-F238E27FC236}">
                <a16:creationId xmlns:a16="http://schemas.microsoft.com/office/drawing/2014/main" id="{8451B347-8236-B3FB-270B-DF3A2C0357CE}"/>
              </a:ext>
            </a:extLst>
          </p:cNvPr>
          <p:cNvSpPr/>
          <p:nvPr/>
        </p:nvSpPr>
        <p:spPr>
          <a:xfrm>
            <a:off x="4965103" y="4289126"/>
            <a:ext cx="2653093" cy="467139"/>
          </a:xfrm>
          <a:prstGeom prst="roundRect">
            <a:avLst>
              <a:gd name="adj" fmla="val 461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علیرضا کاروی</a:t>
            </a:r>
            <a:endPar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a:extLst>
              <a:ext uri="{FF2B5EF4-FFF2-40B4-BE49-F238E27FC236}">
                <a16:creationId xmlns:a16="http://schemas.microsoft.com/office/drawing/2014/main" id="{F44A3464-8975-0E51-B293-ABCB48465D0A}"/>
              </a:ext>
            </a:extLst>
          </p:cNvPr>
          <p:cNvSpPr>
            <a:spLocks noGrp="1"/>
          </p:cNvSpPr>
          <p:nvPr>
            <p:ph type="sldNum" sz="quarter" idx="13"/>
          </p:nvPr>
        </p:nvSpPr>
        <p:spPr/>
        <p:txBody>
          <a:bodyPr/>
          <a:lstStyle/>
          <a:p>
            <a:fld id="{09A01C0A-2BB6-49E7-91A3-DCB9F9F59583}" type="slidenum">
              <a:rPr lang="en-US" smtClean="0"/>
              <a:pPr/>
              <a:t>11</a:t>
            </a:fld>
            <a:endParaRPr lang="en-US" dirty="0"/>
          </a:p>
        </p:txBody>
      </p:sp>
      <p:sp>
        <p:nvSpPr>
          <p:cNvPr id="7" name="TextBox 6">
            <a:extLst>
              <a:ext uri="{FF2B5EF4-FFF2-40B4-BE49-F238E27FC236}">
                <a16:creationId xmlns:a16="http://schemas.microsoft.com/office/drawing/2014/main" id="{A56591F5-49BE-FD08-49EF-C21D36F5293C}"/>
              </a:ext>
            </a:extLst>
          </p:cNvPr>
          <p:cNvSpPr txBox="1"/>
          <p:nvPr/>
        </p:nvSpPr>
        <p:spPr>
          <a:xfrm>
            <a:off x="1059049" y="3817553"/>
            <a:ext cx="5531461" cy="2817694"/>
          </a:xfrm>
          <a:prstGeom prst="rect">
            <a:avLst/>
          </a:prstGeom>
          <a:noFill/>
        </p:spPr>
        <p:txBody>
          <a:bodyPr wrap="square">
            <a:spAutoFit/>
          </a:bodyPr>
          <a:lstStyle/>
          <a:p>
            <a:pPr rtl="1">
              <a:lnSpc>
                <a:spcPct val="115000"/>
              </a:lnSpc>
              <a:buClr>
                <a:schemeClr val="dk1"/>
              </a:buClr>
              <a:buSzPts val="1100"/>
            </a:pPr>
            <a:endParaRPr lang="en-US" sz="1400" spc="0" dirty="0">
              <a:solidFill>
                <a:srgbClr val="434343"/>
              </a:solidFill>
              <a:latin typeface="Vazir" panose="020B0603030804020204" pitchFamily="34" charset="-78"/>
              <a:cs typeface="Vazir" panose="020B0603030804020204" pitchFamily="34" charset="-78"/>
            </a:endParaRP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ALIREZA KARAVI</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IRAN:</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       00983133355555</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       00989125210076</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UAE:</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       00971504504324</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Web Site:</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       www.alikaravi.ir</a:t>
            </a:r>
          </a:p>
          <a:p>
            <a:pPr rtl="1">
              <a:lnSpc>
                <a:spcPct val="115000"/>
              </a:lnSpc>
              <a:buClr>
                <a:schemeClr val="dk1"/>
              </a:buClr>
              <a:buSzPts val="1100"/>
            </a:pPr>
            <a:r>
              <a:rPr lang="en-US" sz="1400" spc="0" dirty="0">
                <a:solidFill>
                  <a:srgbClr val="434343"/>
                </a:solidFill>
                <a:latin typeface="Vazir" panose="020B0603030804020204" pitchFamily="34" charset="-78"/>
                <a:cs typeface="Vazir" panose="020B0603030804020204" pitchFamily="34" charset="-78"/>
              </a:rPr>
              <a:t>       www.NTK.ir</a:t>
            </a:r>
          </a:p>
          <a:p>
            <a:pPr rtl="1">
              <a:lnSpc>
                <a:spcPct val="115000"/>
              </a:lnSpc>
              <a:buClr>
                <a:schemeClr val="dk1"/>
              </a:buClr>
              <a:buSzPts val="1100"/>
            </a:pPr>
            <a:endParaRPr lang="fa-IR" sz="1400" spc="0" dirty="0">
              <a:latin typeface="Vazir" panose="020B0603030804020204" pitchFamily="34" charset="-78"/>
              <a:cs typeface="Vazir"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descr="Man looking up at skyscrapers">
            <a:extLst>
              <a:ext uri="{FF2B5EF4-FFF2-40B4-BE49-F238E27FC236}">
                <a16:creationId xmlns:a16="http://schemas.microsoft.com/office/drawing/2014/main" id="{7BCB4311-6C5C-4FCF-5824-E1C8254AC360}"/>
              </a:ext>
            </a:extLst>
          </p:cNvPr>
          <p:cNvSpPr/>
          <p:nvPr/>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Oval 26">
            <a:extLst>
              <a:ext uri="{FF2B5EF4-FFF2-40B4-BE49-F238E27FC236}">
                <a16:creationId xmlns:a16="http://schemas.microsoft.com/office/drawing/2014/main" id="{3B5704EA-7A65-5CC2-D428-F28396B06208}"/>
              </a:ext>
            </a:extLst>
          </p:cNvPr>
          <p:cNvSpPr/>
          <p:nvPr/>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8676644"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8575409"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8575409" y="159611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8575409" y="225373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8592685" y="343760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8555143" y="504653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 name="TextBox 7">
            <a:extLst>
              <a:ext uri="{FF2B5EF4-FFF2-40B4-BE49-F238E27FC236}">
                <a16:creationId xmlns:a16="http://schemas.microsoft.com/office/drawing/2014/main" id="{0A3C6C78-AECD-BE16-0AB7-CFA3B6759350}"/>
              </a:ext>
            </a:extLst>
          </p:cNvPr>
          <p:cNvSpPr txBox="1"/>
          <p:nvPr/>
        </p:nvSpPr>
        <p:spPr>
          <a:xfrm>
            <a:off x="8676643" y="2739236"/>
            <a:ext cx="2206945" cy="410882"/>
          </a:xfrm>
          <a:prstGeom prst="rect">
            <a:avLst/>
          </a:prstGeom>
          <a:noFill/>
        </p:spPr>
        <p:txBody>
          <a:bodyPr wrap="square">
            <a:spAutoFit/>
          </a:bodyPr>
          <a:lstStyle/>
          <a:p>
            <a:pPr algn="r" rtl="1">
              <a:lnSpc>
                <a:spcPct val="120000"/>
              </a:lnSpc>
            </a:pPr>
            <a:r>
              <a:rPr lang="fa-IR" sz="1800" dirty="0">
                <a:effectLst/>
                <a:latin typeface="Calibri" panose="020F0502020204030204" pitchFamily="34" charset="0"/>
                <a:ea typeface="Calibri" panose="020F0502020204030204" pitchFamily="34" charset="0"/>
                <a:cs typeface="Arial" panose="020B0604020202020204" pitchFamily="34" charset="0"/>
              </a:rPr>
              <a:t>اتصال به </a:t>
            </a:r>
            <a:r>
              <a:rPr lang="en-US" sz="1800" dirty="0">
                <a:effectLst/>
                <a:latin typeface="Calibri" panose="020F0502020204030204" pitchFamily="34" charset="0"/>
                <a:ea typeface="Calibri" panose="020F0502020204030204" pitchFamily="34" charset="0"/>
                <a:cs typeface="Arial" panose="020B0604020202020204" pitchFamily="34" charset="0"/>
              </a:rPr>
              <a:t>google Drive</a:t>
            </a:r>
            <a:endParaRPr lang="fa-IR" sz="2000" dirty="0">
              <a:latin typeface="Vazir" panose="020B0603030804020204" pitchFamily="34" charset="-78"/>
              <a:cs typeface="Vazir" panose="020B0603030804020204" pitchFamily="34" charset="-78"/>
            </a:endParaRPr>
          </a:p>
        </p:txBody>
      </p:sp>
      <p:sp>
        <p:nvSpPr>
          <p:cNvPr id="12" name="TextBox 11">
            <a:extLst>
              <a:ext uri="{FF2B5EF4-FFF2-40B4-BE49-F238E27FC236}">
                <a16:creationId xmlns:a16="http://schemas.microsoft.com/office/drawing/2014/main" id="{883386C3-1077-E945-12FF-EF44D0A7D316}"/>
              </a:ext>
            </a:extLst>
          </p:cNvPr>
          <p:cNvSpPr txBox="1"/>
          <p:nvPr/>
        </p:nvSpPr>
        <p:spPr>
          <a:xfrm>
            <a:off x="5384611" y="811638"/>
            <a:ext cx="3003118" cy="410882"/>
          </a:xfrm>
          <a:prstGeom prst="rect">
            <a:avLst/>
          </a:prstGeom>
          <a:noFill/>
        </p:spPr>
        <p:txBody>
          <a:bodyPr wrap="square">
            <a:spAutoFit/>
          </a:bodyPr>
          <a:lstStyle/>
          <a:p>
            <a:pPr algn="r" rtl="1">
              <a:lnSpc>
                <a:spcPct val="120000"/>
              </a:lnSpc>
            </a:pPr>
            <a:r>
              <a:rPr lang="fa-IR" sz="1800" dirty="0">
                <a:effectLst/>
                <a:latin typeface="Calibri" panose="020F0502020204030204" pitchFamily="34" charset="0"/>
                <a:ea typeface="Calibri" panose="020F0502020204030204" pitchFamily="34" charset="0"/>
                <a:cs typeface="Arial" panose="020B0604020202020204" pitchFamily="34" charset="0"/>
              </a:rPr>
              <a:t>تاریخچه </a:t>
            </a:r>
            <a:r>
              <a:rPr lang="en-US" sz="1800" dirty="0" err="1">
                <a:effectLst/>
                <a:latin typeface="Calibri" panose="020F0502020204030204" pitchFamily="34" charset="0"/>
                <a:ea typeface="Calibri" panose="020F0502020204030204" pitchFamily="34" charset="0"/>
                <a:cs typeface="Arial" panose="020B0604020202020204" pitchFamily="34" charset="0"/>
              </a:rPr>
              <a:t>colab</a:t>
            </a:r>
            <a:endParaRPr lang="fa-IR" sz="2000" dirty="0">
              <a:latin typeface="Vazir" panose="020B0603030804020204" pitchFamily="34" charset="-78"/>
              <a:cs typeface="Vazir" panose="020B0603030804020204" pitchFamily="34" charset="-78"/>
            </a:endParaRPr>
          </a:p>
        </p:txBody>
      </p:sp>
      <p:sp>
        <p:nvSpPr>
          <p:cNvPr id="28" name="TextBox 27">
            <a:extLst>
              <a:ext uri="{FF2B5EF4-FFF2-40B4-BE49-F238E27FC236}">
                <a16:creationId xmlns:a16="http://schemas.microsoft.com/office/drawing/2014/main" id="{88D529E4-1D14-428A-2D6E-2420C9FC16C5}"/>
              </a:ext>
            </a:extLst>
          </p:cNvPr>
          <p:cNvSpPr txBox="1"/>
          <p:nvPr/>
        </p:nvSpPr>
        <p:spPr>
          <a:xfrm>
            <a:off x="903021" y="816540"/>
            <a:ext cx="4063853" cy="904863"/>
          </a:xfrm>
          <a:prstGeom prst="rect">
            <a:avLst/>
          </a:prstGeom>
          <a:noFill/>
        </p:spPr>
        <p:txBody>
          <a:bodyPr wrap="square">
            <a:spAutoFit/>
          </a:bodyPr>
          <a:lstStyle/>
          <a:p>
            <a:pPr algn="r" rtl="1">
              <a:lnSpc>
                <a:spcPct val="120000"/>
              </a:lnSpc>
            </a:pPr>
            <a:r>
              <a:rPr lang="fa-IR" sz="4400" dirty="0">
                <a:latin typeface="Vazir" panose="020B0603030804020204" pitchFamily="34" charset="-78"/>
                <a:cs typeface="Vazir" panose="020B0603030804020204" pitchFamily="34" charset="-78"/>
              </a:rPr>
              <a:t>فهرست مطالب</a:t>
            </a:r>
          </a:p>
        </p:txBody>
      </p:sp>
      <p:sp>
        <p:nvSpPr>
          <p:cNvPr id="3" name="TextBox 2">
            <a:extLst>
              <a:ext uri="{FF2B5EF4-FFF2-40B4-BE49-F238E27FC236}">
                <a16:creationId xmlns:a16="http://schemas.microsoft.com/office/drawing/2014/main" id="{5A118AAE-9D80-C564-ADD5-529BF57B2EDB}"/>
              </a:ext>
            </a:extLst>
          </p:cNvPr>
          <p:cNvSpPr txBox="1"/>
          <p:nvPr/>
        </p:nvSpPr>
        <p:spPr>
          <a:xfrm>
            <a:off x="8501731" y="1449341"/>
            <a:ext cx="1638788" cy="400751"/>
          </a:xfrm>
          <a:prstGeom prst="rect">
            <a:avLst/>
          </a:prstGeom>
          <a:noFill/>
        </p:spPr>
        <p:txBody>
          <a:bodyPr wrap="square">
            <a:spAutoFit/>
          </a:bodyPr>
          <a:lstStyle/>
          <a:p>
            <a:pPr algn="r" rtl="1">
              <a:lnSpc>
                <a:spcPct val="120000"/>
              </a:lnSpc>
            </a:pPr>
            <a:r>
              <a:rPr lang="fa-IR" sz="1800" dirty="0">
                <a:effectLst/>
                <a:latin typeface="Calibri" panose="020F0502020204030204" pitchFamily="34" charset="0"/>
                <a:ea typeface="Calibri" panose="020F0502020204030204" pitchFamily="34" charset="0"/>
                <a:cs typeface="Arial" panose="020B0604020202020204" pitchFamily="34" charset="0"/>
              </a:rPr>
              <a:t>هزینه ها </a:t>
            </a:r>
            <a:r>
              <a:rPr lang="fa-IR" dirty="0">
                <a:latin typeface="Calibri" panose="020F0502020204030204" pitchFamily="34" charset="0"/>
                <a:ea typeface="Calibri" panose="020F0502020204030204" pitchFamily="34" charset="0"/>
                <a:cs typeface="Arial" panose="020B0604020202020204" pitchFamily="34" charset="0"/>
              </a:rPr>
              <a:t>کولب</a:t>
            </a:r>
            <a:endParaRPr lang="ar-S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F3968A48-CE2C-3ED3-B1D3-79261D024C35}"/>
              </a:ext>
            </a:extLst>
          </p:cNvPr>
          <p:cNvSpPr txBox="1"/>
          <p:nvPr/>
        </p:nvSpPr>
        <p:spPr>
          <a:xfrm>
            <a:off x="5384611" y="2060178"/>
            <a:ext cx="3003118" cy="394210"/>
          </a:xfrm>
          <a:prstGeom prst="rect">
            <a:avLst/>
          </a:prstGeom>
          <a:noFill/>
        </p:spPr>
        <p:txBody>
          <a:bodyPr wrap="square">
            <a:spAutoFit/>
          </a:bodyPr>
          <a:lstStyle/>
          <a:p>
            <a:pPr algn="r" rtl="1">
              <a:lnSpc>
                <a:spcPct val="120000"/>
              </a:lnSpc>
            </a:pPr>
            <a:r>
              <a:rPr lang="ar-SA" sz="1800" dirty="0">
                <a:effectLst/>
                <a:latin typeface="Calibri" panose="020F0502020204030204" pitchFamily="34" charset="0"/>
                <a:ea typeface="Calibri" panose="020F0502020204030204" pitchFamily="34" charset="0"/>
                <a:cs typeface="Arial" panose="020B0604020202020204" pitchFamily="34" charset="0"/>
              </a:rPr>
              <a:t>مراحل ساخت نوتبوک در کولب</a:t>
            </a:r>
          </a:p>
        </p:txBody>
      </p:sp>
      <p:sp>
        <p:nvSpPr>
          <p:cNvPr id="5" name="Oval 4">
            <a:extLst>
              <a:ext uri="{FF2B5EF4-FFF2-40B4-BE49-F238E27FC236}">
                <a16:creationId xmlns:a16="http://schemas.microsoft.com/office/drawing/2014/main" id="{D0B4CD88-25E6-0847-03E0-79BF3FB6C2B9}"/>
              </a:ext>
              <a:ext uri="{C183D7F6-B498-43B3-948B-1728B52AA6E4}">
                <adec:decorative xmlns:adec="http://schemas.microsoft.com/office/drawing/2017/decorative" val="1"/>
              </a:ext>
            </a:extLst>
          </p:cNvPr>
          <p:cNvSpPr/>
          <p:nvPr/>
        </p:nvSpPr>
        <p:spPr>
          <a:xfrm>
            <a:off x="8575409" y="28508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TextBox 5">
            <a:extLst>
              <a:ext uri="{FF2B5EF4-FFF2-40B4-BE49-F238E27FC236}">
                <a16:creationId xmlns:a16="http://schemas.microsoft.com/office/drawing/2014/main" id="{041D2399-A0BB-49FA-D603-1A54CD817A33}"/>
              </a:ext>
            </a:extLst>
          </p:cNvPr>
          <p:cNvSpPr txBox="1"/>
          <p:nvPr/>
        </p:nvSpPr>
        <p:spPr>
          <a:xfrm>
            <a:off x="6522131" y="3348741"/>
            <a:ext cx="1882050" cy="410882"/>
          </a:xfrm>
          <a:prstGeom prst="rect">
            <a:avLst/>
          </a:prstGeom>
          <a:noFill/>
        </p:spPr>
        <p:txBody>
          <a:bodyPr wrap="square">
            <a:spAutoFit/>
          </a:bodyPr>
          <a:lstStyle/>
          <a:p>
            <a:pPr algn="r" rtl="1">
              <a:lnSpc>
                <a:spcPct val="120000"/>
              </a:lnSpc>
            </a:pPr>
            <a:r>
              <a:rPr lang="fa-IR" sz="1800" dirty="0">
                <a:effectLst/>
                <a:latin typeface="Calibri" panose="020F0502020204030204" pitchFamily="34" charset="0"/>
                <a:ea typeface="Calibri" panose="020F0502020204030204" pitchFamily="34" charset="0"/>
                <a:cs typeface="Arial" panose="020B0604020202020204" pitchFamily="34" charset="0"/>
              </a:rPr>
              <a:t>اتصال به </a:t>
            </a:r>
            <a:r>
              <a:rPr lang="en-US" dirty="0" err="1">
                <a:latin typeface="Calibri" panose="020F0502020204030204" pitchFamily="34" charset="0"/>
                <a:ea typeface="Calibri" panose="020F0502020204030204" pitchFamily="34" charset="0"/>
                <a:cs typeface="Arial" panose="020B0604020202020204" pitchFamily="34" charset="0"/>
              </a:rPr>
              <a:t>github</a:t>
            </a:r>
            <a:endParaRPr lang="fa-IR" sz="2000" dirty="0">
              <a:latin typeface="Vazir" panose="020B0603030804020204" pitchFamily="34" charset="-78"/>
              <a:cs typeface="Vazir" panose="020B0603030804020204" pitchFamily="34" charset="-78"/>
            </a:endParaRPr>
          </a:p>
        </p:txBody>
      </p:sp>
      <p:sp>
        <p:nvSpPr>
          <p:cNvPr id="2" name="Oval 1">
            <a:extLst>
              <a:ext uri="{FF2B5EF4-FFF2-40B4-BE49-F238E27FC236}">
                <a16:creationId xmlns:a16="http://schemas.microsoft.com/office/drawing/2014/main" id="{A29B9EF1-A65F-36D8-D7D6-8877338E1E50}"/>
              </a:ext>
              <a:ext uri="{C183D7F6-B498-43B3-948B-1728B52AA6E4}">
                <adec:decorative xmlns:adec="http://schemas.microsoft.com/office/drawing/2017/decorative" val="1"/>
              </a:ext>
            </a:extLst>
          </p:cNvPr>
          <p:cNvSpPr/>
          <p:nvPr/>
        </p:nvSpPr>
        <p:spPr>
          <a:xfrm>
            <a:off x="8562994" y="431397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TextBox 6">
            <a:extLst>
              <a:ext uri="{FF2B5EF4-FFF2-40B4-BE49-F238E27FC236}">
                <a16:creationId xmlns:a16="http://schemas.microsoft.com/office/drawing/2014/main" id="{3DADDAE4-8B09-8888-E058-1898C78CA4EA}"/>
              </a:ext>
            </a:extLst>
          </p:cNvPr>
          <p:cNvSpPr txBox="1"/>
          <p:nvPr/>
        </p:nvSpPr>
        <p:spPr>
          <a:xfrm>
            <a:off x="8676642" y="4230084"/>
            <a:ext cx="1237375" cy="410882"/>
          </a:xfrm>
          <a:prstGeom prst="rect">
            <a:avLst/>
          </a:prstGeom>
          <a:noFill/>
        </p:spPr>
        <p:txBody>
          <a:bodyPr wrap="square">
            <a:spAutoFit/>
          </a:bodyPr>
          <a:lstStyle/>
          <a:p>
            <a:pPr algn="r" rtl="1">
              <a:lnSpc>
                <a:spcPct val="120000"/>
              </a:lnSpc>
            </a:pPr>
            <a:r>
              <a:rPr lang="fa-IR" dirty="0">
                <a:latin typeface="Calibri" panose="020F0502020204030204" pitchFamily="34" charset="0"/>
                <a:ea typeface="Calibri" panose="020F0502020204030204" pitchFamily="34" charset="0"/>
                <a:cs typeface="Arial" panose="020B0604020202020204" pitchFamily="34" charset="0"/>
              </a:rPr>
              <a:t>اجرای فایل</a:t>
            </a:r>
            <a:endParaRPr lang="fa-IR" sz="2000" dirty="0">
              <a:latin typeface="Vazir" panose="020B0603030804020204" pitchFamily="34" charset="-78"/>
              <a:cs typeface="Vazir" panose="020B0603030804020204" pitchFamily="34" charset="-78"/>
            </a:endParaRPr>
          </a:p>
        </p:txBody>
      </p:sp>
      <p:sp>
        <p:nvSpPr>
          <p:cNvPr id="9" name="Oval 8">
            <a:extLst>
              <a:ext uri="{FF2B5EF4-FFF2-40B4-BE49-F238E27FC236}">
                <a16:creationId xmlns:a16="http://schemas.microsoft.com/office/drawing/2014/main" id="{4D2550ED-F7EB-8977-54E0-2EB896A3DF2F}"/>
              </a:ext>
              <a:ext uri="{C183D7F6-B498-43B3-948B-1728B52AA6E4}">
                <adec:decorative xmlns:adec="http://schemas.microsoft.com/office/drawing/2017/decorative" val="1"/>
              </a:ext>
            </a:extLst>
          </p:cNvPr>
          <p:cNvSpPr/>
          <p:nvPr/>
        </p:nvSpPr>
        <p:spPr>
          <a:xfrm>
            <a:off x="8562994" y="580185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TextBox 9">
            <a:extLst>
              <a:ext uri="{FF2B5EF4-FFF2-40B4-BE49-F238E27FC236}">
                <a16:creationId xmlns:a16="http://schemas.microsoft.com/office/drawing/2014/main" id="{5F489E47-EC64-0C32-7B96-6497A2F0C1B6}"/>
              </a:ext>
            </a:extLst>
          </p:cNvPr>
          <p:cNvSpPr txBox="1"/>
          <p:nvPr/>
        </p:nvSpPr>
        <p:spPr>
          <a:xfrm>
            <a:off x="6482755" y="4942333"/>
            <a:ext cx="1882050" cy="410882"/>
          </a:xfrm>
          <a:prstGeom prst="rect">
            <a:avLst/>
          </a:prstGeom>
          <a:noFill/>
        </p:spPr>
        <p:txBody>
          <a:bodyPr wrap="square">
            <a:spAutoFit/>
          </a:bodyPr>
          <a:lstStyle/>
          <a:p>
            <a:pPr algn="r" rtl="1">
              <a:lnSpc>
                <a:spcPct val="120000"/>
              </a:lnSpc>
            </a:pPr>
            <a:r>
              <a:rPr lang="fa-IR" dirty="0">
                <a:latin typeface="Calibri" panose="020F0502020204030204" pitchFamily="34" charset="0"/>
                <a:ea typeface="Calibri" panose="020F0502020204030204" pitchFamily="34" charset="0"/>
                <a:cs typeface="Arial" panose="020B0604020202020204" pitchFamily="34" charset="0"/>
              </a:rPr>
              <a:t>اجرای مستقیم فانکشن</a:t>
            </a:r>
            <a:endParaRPr lang="fa-IR" sz="2000" dirty="0">
              <a:latin typeface="Vazir" panose="020B0603030804020204" pitchFamily="34" charset="-78"/>
              <a:cs typeface="Vazir" panose="020B0603030804020204" pitchFamily="34" charset="-78"/>
            </a:endParaRPr>
          </a:p>
        </p:txBody>
      </p:sp>
      <p:sp>
        <p:nvSpPr>
          <p:cNvPr id="11" name="TextBox 10">
            <a:extLst>
              <a:ext uri="{FF2B5EF4-FFF2-40B4-BE49-F238E27FC236}">
                <a16:creationId xmlns:a16="http://schemas.microsoft.com/office/drawing/2014/main" id="{CD97D186-F33F-2184-D217-03020EFBEE8E}"/>
              </a:ext>
            </a:extLst>
          </p:cNvPr>
          <p:cNvSpPr txBox="1"/>
          <p:nvPr/>
        </p:nvSpPr>
        <p:spPr>
          <a:xfrm>
            <a:off x="8849423" y="5693075"/>
            <a:ext cx="1991420" cy="410882"/>
          </a:xfrm>
          <a:prstGeom prst="rect">
            <a:avLst/>
          </a:prstGeom>
          <a:noFill/>
        </p:spPr>
        <p:txBody>
          <a:bodyPr wrap="square">
            <a:spAutoFit/>
          </a:bodyPr>
          <a:lstStyle/>
          <a:p>
            <a:pPr algn="r" rtl="1">
              <a:lnSpc>
                <a:spcPct val="120000"/>
              </a:lnSpc>
            </a:pPr>
            <a:r>
              <a:rPr lang="fa-IR" dirty="0">
                <a:latin typeface="Calibri" panose="020F0502020204030204" pitchFamily="34" charset="0"/>
                <a:ea typeface="Calibri" panose="020F0502020204030204" pitchFamily="34" charset="0"/>
                <a:cs typeface="Arial" panose="020B0604020202020204" pitchFamily="34" charset="0"/>
              </a:rPr>
              <a:t>دستورات پرکاربرد </a:t>
            </a:r>
            <a:r>
              <a:rPr lang="en-US" dirty="0">
                <a:latin typeface="Calibri" panose="020F0502020204030204" pitchFamily="34" charset="0"/>
                <a:ea typeface="Calibri" panose="020F0502020204030204" pitchFamily="34" charset="0"/>
                <a:cs typeface="Arial" panose="020B0604020202020204" pitchFamily="34" charset="0"/>
              </a:rPr>
              <a:t>git</a:t>
            </a:r>
            <a:endParaRPr lang="fa-IR" sz="2000" dirty="0">
              <a:latin typeface="Vazir" panose="020B0603030804020204" pitchFamily="34" charset="-78"/>
              <a:cs typeface="Vazir" panose="020B0603030804020204" pitchFamily="34" charset="-78"/>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p:txBody>
      </p:sp>
      <p:sp>
        <p:nvSpPr>
          <p:cNvPr id="2" name="TextBox 1">
            <a:extLst>
              <a:ext uri="{FF2B5EF4-FFF2-40B4-BE49-F238E27FC236}">
                <a16:creationId xmlns:a16="http://schemas.microsoft.com/office/drawing/2014/main" id="{E148A166-E349-FFCD-A74B-7A5E1650B6F2}"/>
              </a:ext>
            </a:extLst>
          </p:cNvPr>
          <p:cNvSpPr txBox="1"/>
          <p:nvPr/>
        </p:nvSpPr>
        <p:spPr>
          <a:xfrm>
            <a:off x="6739128" y="109326"/>
            <a:ext cx="4823675" cy="757130"/>
          </a:xfrm>
          <a:prstGeom prst="rect">
            <a:avLst/>
          </a:prstGeom>
          <a:noFill/>
        </p:spPr>
        <p:txBody>
          <a:bodyPr wrap="square">
            <a:spAutoFit/>
          </a:bodyPr>
          <a:lstStyle/>
          <a:p>
            <a:pPr algn="r" rtl="1">
              <a:lnSpc>
                <a:spcPct val="120000"/>
              </a:lnSpc>
            </a:pPr>
            <a:r>
              <a:rPr lang="fa-IR" sz="3600" dirty="0">
                <a:latin typeface="Vazir" panose="020B0603030804020204" pitchFamily="34" charset="-78"/>
                <a:cs typeface="Vazir" panose="020B0603030804020204" pitchFamily="34" charset="-78"/>
              </a:rPr>
              <a:t>تاریخچه</a:t>
            </a:r>
          </a:p>
        </p:txBody>
      </p:sp>
      <p:sp>
        <p:nvSpPr>
          <p:cNvPr id="3" name="TextBox 2">
            <a:extLst>
              <a:ext uri="{FF2B5EF4-FFF2-40B4-BE49-F238E27FC236}">
                <a16:creationId xmlns:a16="http://schemas.microsoft.com/office/drawing/2014/main" id="{8C20F30B-DB86-FE94-A93E-C78EA886A80F}"/>
              </a:ext>
            </a:extLst>
          </p:cNvPr>
          <p:cNvSpPr txBox="1"/>
          <p:nvPr/>
        </p:nvSpPr>
        <p:spPr>
          <a:xfrm>
            <a:off x="6238601" y="953221"/>
            <a:ext cx="5824728" cy="5496889"/>
          </a:xfrm>
          <a:prstGeom prst="rect">
            <a:avLst/>
          </a:prstGeom>
          <a:noFill/>
        </p:spPr>
        <p:txBody>
          <a:bodyPr wrap="square">
            <a:spAutoFit/>
          </a:bodyPr>
          <a:lstStyle/>
          <a:p>
            <a:pPr marL="0" marR="0" algn="r" rtl="1">
              <a:lnSpc>
                <a:spcPct val="107000"/>
              </a:lnSpc>
              <a:spcBef>
                <a:spcPts val="0"/>
              </a:spcBef>
              <a:spcAft>
                <a:spcPts val="800"/>
              </a:spcAft>
            </a:pPr>
            <a:r>
              <a:rPr lang="en-US" sz="1600" kern="100" dirty="0" err="1">
                <a:effectLst/>
                <a:latin typeface="Calibri" panose="020F0502020204030204" pitchFamily="34" charset="0"/>
                <a:ea typeface="Calibri" panose="020F0502020204030204" pitchFamily="34" charset="0"/>
                <a:cs typeface="Arial" panose="020B0604020202020204" pitchFamily="34" charset="0"/>
              </a:rPr>
              <a:t>collaboratory</a:t>
            </a:r>
            <a:r>
              <a:rPr lang="fa-IR" sz="1600" kern="100" dirty="0">
                <a:effectLst/>
                <a:latin typeface="Calibri" panose="020F0502020204030204" pitchFamily="34" charset="0"/>
                <a:ea typeface="Calibri" panose="020F0502020204030204" pitchFamily="34" charset="0"/>
                <a:cs typeface="Arial" panose="020B0604020202020204" pitchFamily="34" charset="0"/>
              </a:rPr>
              <a:t>، همانطور که ویلیام وولف در سال 1989 تعریف کرد، "مرکزی بدون دیوار است که در آن محققان کشور می توانند تحقیقات خود را بدون توجه به موقعیت فیزیکی، تعامل با همکاران، دسترسی به ابزار دقیق، به اشتراک گذاری داده ها و منابع محاسباتی، [و] انجام دهند. اطلاعات در کتابخانه های دیجیتال» (</a:t>
            </a:r>
            <a:r>
              <a:rPr lang="en-US" sz="1600" kern="100" dirty="0">
                <a:effectLst/>
                <a:latin typeface="Calibri" panose="020F0502020204030204" pitchFamily="34" charset="0"/>
                <a:ea typeface="Calibri" panose="020F0502020204030204" pitchFamily="34" charset="0"/>
                <a:cs typeface="Arial" panose="020B0604020202020204" pitchFamily="34" charset="0"/>
              </a:rPr>
              <a:t>Wulf, 1989).</a:t>
            </a:r>
            <a:endParaRPr lang="fa-IR"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Arial" panose="020B0604020202020204" pitchFamily="34" charset="0"/>
              </a:rPr>
              <a:t>Bly (1998) </a:t>
            </a:r>
            <a:r>
              <a:rPr lang="fa-IR" sz="1600" kern="100" dirty="0">
                <a:latin typeface="Calibri" panose="020F0502020204030204" pitchFamily="34" charset="0"/>
                <a:ea typeface="Calibri" panose="020F0502020204030204" pitchFamily="34" charset="0"/>
                <a:cs typeface="Arial" panose="020B0604020202020204" pitchFamily="34" charset="0"/>
              </a:rPr>
              <a:t>تعریف را به "سیستمی که منافع جامعه علمی را با منافع جامعه علوم کامپیوتر و مهندسی ترکیب می کند برای ایجاد سیستم های محاسباتی و ارتباطی یکپارچه ابزار محور برای حمایت از همکاری علمی" اصلاح می کند (</a:t>
            </a:r>
            <a:r>
              <a:rPr lang="en-US" sz="1600" kern="100" dirty="0">
                <a:latin typeface="Calibri" panose="020F0502020204030204" pitchFamily="34" charset="0"/>
                <a:ea typeface="Calibri" panose="020F0502020204030204" pitchFamily="34" charset="0"/>
                <a:cs typeface="Arial" panose="020B0604020202020204" pitchFamily="34" charset="0"/>
              </a:rPr>
              <a:t>Bly، 1998). ، </a:t>
            </a:r>
            <a:r>
              <a:rPr lang="fa-IR" sz="1600" kern="100" dirty="0">
                <a:latin typeface="Calibri" panose="020F0502020204030204" pitchFamily="34" charset="0"/>
                <a:ea typeface="Calibri" panose="020F0502020204030204" pitchFamily="34" charset="0"/>
                <a:cs typeface="Arial" panose="020B0604020202020204" pitchFamily="34" charset="0"/>
              </a:rPr>
              <a:t>ص 31).</a:t>
            </a:r>
          </a:p>
          <a:p>
            <a:pPr marL="0" marR="0" algn="r" rtl="1">
              <a:lnSpc>
                <a:spcPct val="107000"/>
              </a:lnSpc>
              <a:spcBef>
                <a:spcPts val="0"/>
              </a:spcBef>
              <a:spcAft>
                <a:spcPts val="800"/>
              </a:spcAft>
            </a:pPr>
            <a:r>
              <a:rPr lang="fa-IR" sz="1600" kern="100" dirty="0">
                <a:latin typeface="Calibri" panose="020F0502020204030204" pitchFamily="34" charset="0"/>
                <a:ea typeface="Calibri" panose="020F0502020204030204" pitchFamily="34" charset="0"/>
                <a:cs typeface="Arial" panose="020B0604020202020204" pitchFamily="34" charset="0"/>
              </a:rPr>
              <a:t>روزنبرگ (1991) </a:t>
            </a:r>
            <a:r>
              <a:rPr lang="en-US" sz="1600" kern="100" dirty="0" err="1">
                <a:effectLst/>
                <a:latin typeface="Calibri" panose="020F0502020204030204" pitchFamily="34" charset="0"/>
                <a:ea typeface="Calibri" panose="020F0502020204030204" pitchFamily="34" charset="0"/>
                <a:cs typeface="Arial" panose="020B0604020202020204" pitchFamily="34" charset="0"/>
              </a:rPr>
              <a:t>collaboratory</a:t>
            </a:r>
            <a:r>
              <a:rPr lang="fa-IR" sz="1600" kern="100" dirty="0">
                <a:latin typeface="Calibri" panose="020F0502020204030204" pitchFamily="34" charset="0"/>
                <a:ea typeface="Calibri" panose="020F0502020204030204" pitchFamily="34" charset="0"/>
                <a:cs typeface="Arial" panose="020B0604020202020204" pitchFamily="34" charset="0"/>
              </a:rPr>
              <a:t> را یک محیط تحقیقاتی تجربی و تجربی می‌داند که در آن دانشمندان برای طراحی سیستم‌ها، مشارکت در علم مشارکتی و انجام آزمایش‌هایی برای ارزیابی و بهبود سیستم‌ها با یکدیگر کار می‌کنند و با یکدیگر ارتباط برقرار می‌کنند.</a:t>
            </a:r>
          </a:p>
          <a:p>
            <a:pPr marL="0" marR="0" algn="r" rtl="1">
              <a:lnSpc>
                <a:spcPct val="107000"/>
              </a:lnSpc>
              <a:spcBef>
                <a:spcPts val="0"/>
              </a:spcBef>
              <a:spcAft>
                <a:spcPts val="800"/>
              </a:spcAft>
            </a:pPr>
            <a:r>
              <a:rPr lang="fa-IR" sz="1600" kern="100" dirty="0">
                <a:latin typeface="Calibri" panose="020F0502020204030204" pitchFamily="34" charset="0"/>
                <a:ea typeface="Calibri" panose="020F0502020204030204" pitchFamily="34" charset="0"/>
                <a:cs typeface="Arial" panose="020B0604020202020204" pitchFamily="34" charset="0"/>
              </a:rPr>
              <a:t>با این حال، یک تعریف گسترده توسط </a:t>
            </a:r>
            <a:r>
              <a:rPr lang="en-US" sz="1600" kern="100" dirty="0">
                <a:latin typeface="Calibri" panose="020F0502020204030204" pitchFamily="34" charset="0"/>
                <a:ea typeface="Calibri" panose="020F0502020204030204" pitchFamily="34" charset="0"/>
                <a:cs typeface="Arial" panose="020B0604020202020204" pitchFamily="34" charset="0"/>
              </a:rPr>
              <a:t>Cogburn (2003) </a:t>
            </a:r>
            <a:r>
              <a:rPr lang="fa-IR" sz="1600" kern="100" dirty="0">
                <a:latin typeface="Calibri" panose="020F0502020204030204" pitchFamily="34" charset="0"/>
                <a:ea typeface="Calibri" panose="020F0502020204030204" pitchFamily="34" charset="0"/>
                <a:cs typeface="Arial" panose="020B0604020202020204" pitchFamily="34" charset="0"/>
              </a:rPr>
              <a:t>ارائه شده است که بیان می کند که "یک همکاری چیزی بیش از مجموعه ای دقیق از فناوری های اطلاعات و ارتباطات است. این یک شکل سازمانی شبکه ای جدید است که شامل فرآیندهای اجتماعی نیز می شود. تکنیک های همکاری؛ ارتباطات رسمی و غیر رسمی؛ و توافق بر سر هنجارها، اصول، ارزش ها و قواعد» (کاگبرن، 2003، ص 86).</a:t>
            </a:r>
          </a:p>
          <a:p>
            <a:pPr marL="0" marR="0" algn="r" rtl="1">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E6841C27-D6B6-6944-5482-98DEAE28DA48}"/>
              </a:ext>
            </a:extLst>
          </p:cNvPr>
          <p:cNvSpPr txBox="1"/>
          <p:nvPr/>
        </p:nvSpPr>
        <p:spPr>
          <a:xfrm>
            <a:off x="453448" y="404802"/>
            <a:ext cx="5745388" cy="5449569"/>
          </a:xfrm>
          <a:prstGeom prst="rect">
            <a:avLst/>
          </a:prstGeom>
          <a:noFill/>
        </p:spPr>
        <p:txBody>
          <a:bodyPr wrap="square">
            <a:spAutoFit/>
          </a:bodyPr>
          <a:lstStyle/>
          <a:p>
            <a:pPr marL="0" marR="0" rtl="1">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A </a:t>
            </a:r>
            <a:r>
              <a:rPr lang="en-US" sz="1200" kern="100" dirty="0" err="1">
                <a:effectLst/>
                <a:latin typeface="Calibri" panose="020F0502020204030204" pitchFamily="34" charset="0"/>
                <a:ea typeface="Calibri" panose="020F0502020204030204" pitchFamily="34" charset="0"/>
                <a:cs typeface="Arial" panose="020B0604020202020204" pitchFamily="34" charset="0"/>
              </a:rPr>
              <a:t>collaboratory</a:t>
            </a:r>
            <a:r>
              <a:rPr lang="en-US" sz="1200" kern="100" dirty="0">
                <a:effectLst/>
                <a:latin typeface="Calibri" panose="020F0502020204030204" pitchFamily="34" charset="0"/>
                <a:ea typeface="Calibri" panose="020F0502020204030204" pitchFamily="34" charset="0"/>
                <a:cs typeface="Arial" panose="020B0604020202020204" pitchFamily="34" charset="0"/>
              </a:rPr>
              <a:t>, as defined by William Wulf in 1989, is a “center without walls, in which the nation’s researchers can perform their research without regard to physical location, interacting with colleagues, accessing instrumentation, sharing data and computational resources, [and] accessing information in digital libraries” (Wulf, 1989).</a:t>
            </a:r>
          </a:p>
          <a:p>
            <a:pPr marL="0" marR="0" rtl="1">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Bly (1998) refines the definition to “a system which combines the interests of the scientific community at large with those of the computer science and engineering community to create integrated, tool-oriented computing and communication systems to support scientific collaboration” (Bly, 1998, p. 31).</a:t>
            </a:r>
          </a:p>
          <a:p>
            <a:pPr marL="0" marR="0" rtl="1">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Rosenberg (1991) considers a </a:t>
            </a:r>
            <a:r>
              <a:rPr lang="en-US" sz="1200" kern="100" dirty="0" err="1">
                <a:effectLst/>
                <a:latin typeface="Calibri" panose="020F0502020204030204" pitchFamily="34" charset="0"/>
                <a:ea typeface="Calibri" panose="020F0502020204030204" pitchFamily="34" charset="0"/>
                <a:cs typeface="Arial" panose="020B0604020202020204" pitchFamily="34" charset="0"/>
              </a:rPr>
              <a:t>collaboratory</a:t>
            </a:r>
            <a:r>
              <a:rPr lang="en-US" sz="1200" kern="100" dirty="0">
                <a:effectLst/>
                <a:latin typeface="Calibri" panose="020F0502020204030204" pitchFamily="34" charset="0"/>
                <a:ea typeface="Calibri" panose="020F0502020204030204" pitchFamily="34" charset="0"/>
                <a:cs typeface="Arial" panose="020B0604020202020204" pitchFamily="34" charset="0"/>
              </a:rPr>
              <a:t> as being an experimental and empirical research environment in which scientists work and communicate with each other to design systems, participate in collaborative science, and conduct experiments to evaluate and improve systems.</a:t>
            </a:r>
          </a:p>
          <a:p>
            <a:pPr marL="0" marR="0" rtl="1">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However, a wide-ranging definition is provided by Cogburn (2003) who states that “a </a:t>
            </a:r>
            <a:r>
              <a:rPr lang="en-US" sz="1200" kern="100" dirty="0" err="1">
                <a:effectLst/>
                <a:latin typeface="Calibri" panose="020F0502020204030204" pitchFamily="34" charset="0"/>
                <a:ea typeface="Calibri" panose="020F0502020204030204" pitchFamily="34" charset="0"/>
                <a:cs typeface="Arial" panose="020B0604020202020204" pitchFamily="34" charset="0"/>
              </a:rPr>
              <a:t>collaboratory</a:t>
            </a:r>
            <a:r>
              <a:rPr lang="en-US" sz="1200" kern="100" dirty="0">
                <a:effectLst/>
                <a:latin typeface="Calibri" panose="020F0502020204030204" pitchFamily="34" charset="0"/>
                <a:ea typeface="Calibri" panose="020F0502020204030204" pitchFamily="34" charset="0"/>
                <a:cs typeface="Arial" panose="020B0604020202020204" pitchFamily="34" charset="0"/>
              </a:rPr>
              <a:t> is more than an elaborate collection of information and communications technologies; it is a new networked organizational form that also includes social processes; collaboration techniques; formal and informal communication; and agreement on norms, principles, values, and rules” (Cogburn, 2003, p. 86).</a:t>
            </a:r>
          </a:p>
          <a:p>
            <a:pPr marL="0" marR="0" rtl="1">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This concept has a lot in common with the notions of Interlock research, Information Routing Group and Interlock diagrams introduced in 1984.</a:t>
            </a:r>
          </a:p>
        </p:txBody>
      </p:sp>
      <p:sp>
        <p:nvSpPr>
          <p:cNvPr id="7" name="Slide Number Placeholder 6">
            <a:extLst>
              <a:ext uri="{FF2B5EF4-FFF2-40B4-BE49-F238E27FC236}">
                <a16:creationId xmlns:a16="http://schemas.microsoft.com/office/drawing/2014/main" id="{580355DF-C5AA-83D8-F1AE-C2295D885F7A}"/>
              </a:ext>
            </a:extLst>
          </p:cNvPr>
          <p:cNvSpPr>
            <a:spLocks noGrp="1"/>
          </p:cNvSpPr>
          <p:nvPr>
            <p:ph type="sldNum" sz="quarter" idx="13"/>
          </p:nvPr>
        </p:nvSpPr>
        <p:spPr/>
        <p:txBody>
          <a:bodyPr/>
          <a:lstStyle/>
          <a:p>
            <a:fld id="{09A01C0A-2BB6-49E7-91A3-DCB9F9F59583}" type="slidenum">
              <a:rPr lang="en-US" sz="1400" smtClean="0"/>
              <a:pPr/>
              <a:t>3</a:t>
            </a:fld>
            <a:endParaRPr lang="en-US" sz="1400" dirty="0"/>
          </a:p>
        </p:txBody>
      </p:sp>
      <p:sp>
        <p:nvSpPr>
          <p:cNvPr id="5" name="TextBox 4">
            <a:extLst>
              <a:ext uri="{FF2B5EF4-FFF2-40B4-BE49-F238E27FC236}">
                <a16:creationId xmlns:a16="http://schemas.microsoft.com/office/drawing/2014/main" id="{235A87FE-42C4-9A76-0840-B8DCC2A35C8B}"/>
              </a:ext>
            </a:extLst>
          </p:cNvPr>
          <p:cNvSpPr txBox="1"/>
          <p:nvPr/>
        </p:nvSpPr>
        <p:spPr>
          <a:xfrm>
            <a:off x="6198836" y="6349818"/>
            <a:ext cx="1768338" cy="424732"/>
          </a:xfrm>
          <a:prstGeom prst="rect">
            <a:avLst/>
          </a:prstGeom>
          <a:noFill/>
        </p:spPr>
        <p:txBody>
          <a:bodyPr wrap="square">
            <a:spAutoFit/>
          </a:bodyPr>
          <a:lstStyle/>
          <a:p>
            <a:pPr algn="r" rtl="1">
              <a:lnSpc>
                <a:spcPct val="120000"/>
              </a:lnSpc>
            </a:pPr>
            <a:r>
              <a:rPr lang="fa-IR" dirty="0">
                <a:latin typeface="Vazir" panose="020B0603030804020204" pitchFamily="34" charset="-78"/>
                <a:cs typeface="Vazir" panose="020B0603030804020204" pitchFamily="34" charset="-78"/>
              </a:rPr>
              <a:t>منبع: ویکی‌پدیا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22F8F6-909D-4872-64E3-D5034395E38A}"/>
              </a:ext>
            </a:extLst>
          </p:cNvPr>
          <p:cNvSpPr txBox="1"/>
          <p:nvPr/>
        </p:nvSpPr>
        <p:spPr>
          <a:xfrm>
            <a:off x="4333875" y="74235"/>
            <a:ext cx="7591426" cy="683264"/>
          </a:xfrm>
          <a:prstGeom prst="rect">
            <a:avLst/>
          </a:prstGeom>
          <a:noFill/>
        </p:spPr>
        <p:txBody>
          <a:bodyPr wrap="square">
            <a:spAutoFit/>
          </a:bodyPr>
          <a:lstStyle/>
          <a:p>
            <a:pPr algn="r" rtl="1">
              <a:lnSpc>
                <a:spcPct val="120000"/>
              </a:lnSpc>
            </a:pPr>
            <a:r>
              <a:rPr lang="fa-IR" sz="3200" dirty="0">
                <a:latin typeface="Calibri" panose="020F0502020204030204" pitchFamily="34" charset="0"/>
                <a:ea typeface="Calibri" panose="020F0502020204030204" pitchFamily="34" charset="0"/>
                <a:cs typeface="Arial" panose="020B0604020202020204" pitchFamily="34" charset="0"/>
              </a:rPr>
              <a:t>هزینه ها</a:t>
            </a:r>
            <a:endParaRPr lang="fa-IR" sz="3200" dirty="0">
              <a:latin typeface="Vazir" panose="020B0603030804020204" pitchFamily="34" charset="-78"/>
              <a:cs typeface="Vazir" panose="020B0603030804020204" pitchFamily="34" charset="-78"/>
            </a:endParaRPr>
          </a:p>
        </p:txBody>
      </p:sp>
      <p:sp>
        <p:nvSpPr>
          <p:cNvPr id="14" name="Freeform 13">
            <a:extLst>
              <a:ext uri="{FF2B5EF4-FFF2-40B4-BE49-F238E27FC236}">
                <a16:creationId xmlns:a16="http://schemas.microsoft.com/office/drawing/2014/main" id="{FA127B08-9EC5-3FDF-B7CC-DF3587255E18}"/>
              </a:ext>
            </a:extLst>
          </p:cNvPr>
          <p:cNvSpPr/>
          <p:nvPr/>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83A8B75D-70F1-9CA7-855C-8081CCAA1404}"/>
              </a:ext>
            </a:extLst>
          </p:cNvPr>
          <p:cNvSpPr txBox="1"/>
          <p:nvPr/>
        </p:nvSpPr>
        <p:spPr>
          <a:xfrm>
            <a:off x="4914901" y="5547390"/>
            <a:ext cx="7010400" cy="530145"/>
          </a:xfrm>
          <a:prstGeom prst="rect">
            <a:avLst/>
          </a:prstGeom>
          <a:noFill/>
        </p:spPr>
        <p:txBody>
          <a:bodyPr wrap="square">
            <a:spAutoFit/>
          </a:bodyPr>
          <a:lstStyle/>
          <a:p>
            <a:pPr marL="0" marR="0" algn="r" rtl="1">
              <a:lnSpc>
                <a:spcPct val="107000"/>
              </a:lnSpc>
              <a:spcBef>
                <a:spcPts val="0"/>
              </a:spcBef>
              <a:spcAft>
                <a:spcPts val="800"/>
              </a:spcAft>
            </a:pPr>
            <a:r>
              <a:rPr lang="fa-I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مازاد منابع برای کاربران رایگان در دسترس است.</a:t>
            </a:r>
            <a:endParaRPr lang="en-US"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485A45D-8446-6CCB-4D09-A0C989787456}"/>
              </a:ext>
            </a:extLst>
          </p:cNvPr>
          <p:cNvPicPr>
            <a:picLocks noChangeAspect="1"/>
          </p:cNvPicPr>
          <p:nvPr/>
        </p:nvPicPr>
        <p:blipFill>
          <a:blip r:embed="rId2"/>
          <a:stretch>
            <a:fillRect/>
          </a:stretch>
        </p:blipFill>
        <p:spPr>
          <a:xfrm>
            <a:off x="3805429" y="1005474"/>
            <a:ext cx="8229600" cy="4293941"/>
          </a:xfrm>
          <a:prstGeom prst="rect">
            <a:avLst/>
          </a:prstGeom>
        </p:spPr>
      </p:pic>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p:nvPicPr>
        <p:blipFill>
          <a:blip r:embed="rId3" cstate="print">
            <a:grayscl/>
            <a:extLst>
              <a:ext uri="{BEBA8EAE-BF5A-486C-A8C5-ECC9F3942E4B}">
                <a14:imgProps xmlns:a14="http://schemas.microsoft.com/office/drawing/2010/main">
                  <a14:imgLayer r:embed="rId4">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2272BAA-AB66-2414-21BD-04030C7F265A}"/>
              </a:ext>
            </a:extLst>
          </p:cNvPr>
          <p:cNvSpPr txBox="1"/>
          <p:nvPr/>
        </p:nvSpPr>
        <p:spPr>
          <a:xfrm>
            <a:off x="5867072" y="48044"/>
            <a:ext cx="5810577" cy="587853"/>
          </a:xfrm>
          <a:prstGeom prst="rect">
            <a:avLst/>
          </a:prstGeom>
          <a:noFill/>
        </p:spPr>
        <p:txBody>
          <a:bodyPr wrap="square">
            <a:spAutoFit/>
          </a:bodyPr>
          <a:lstStyle/>
          <a:p>
            <a:pPr algn="ctr" rtl="1">
              <a:lnSpc>
                <a:spcPct val="120000"/>
              </a:lnSpc>
            </a:pPr>
            <a:r>
              <a:rPr lang="ar-SA" sz="2800" b="1" dirty="0">
                <a:effectLst/>
                <a:latin typeface="Calibri" panose="020F0502020204030204" pitchFamily="34" charset="0"/>
                <a:ea typeface="Calibri" panose="020F0502020204030204" pitchFamily="34" charset="0"/>
                <a:cs typeface="Arial" panose="020B0604020202020204" pitchFamily="34" charset="0"/>
              </a:rPr>
              <a:t>مراحل ساخت نوتبوک در کولب</a:t>
            </a:r>
            <a:endParaRPr lang="fa-IR" sz="4800" b="1" dirty="0">
              <a:latin typeface="Vazir" panose="020B0603030804020204" pitchFamily="34" charset="-78"/>
              <a:cs typeface="Vazir" panose="020B0603030804020204" pitchFamily="34" charset="-78"/>
            </a:endParaRPr>
          </a:p>
        </p:txBody>
      </p:sp>
      <p:sp>
        <p:nvSpPr>
          <p:cNvPr id="2" name="TextBox 1">
            <a:extLst>
              <a:ext uri="{FF2B5EF4-FFF2-40B4-BE49-F238E27FC236}">
                <a16:creationId xmlns:a16="http://schemas.microsoft.com/office/drawing/2014/main" id="{F02F75DB-2D70-6947-CD86-11AA6F7ADDC4}"/>
              </a:ext>
            </a:extLst>
          </p:cNvPr>
          <p:cNvSpPr txBox="1"/>
          <p:nvPr/>
        </p:nvSpPr>
        <p:spPr>
          <a:xfrm>
            <a:off x="4959523" y="760163"/>
            <a:ext cx="7010400" cy="2132700"/>
          </a:xfrm>
          <a:prstGeom prst="rect">
            <a:avLst/>
          </a:prstGeom>
          <a:noFill/>
        </p:spPr>
        <p:txBody>
          <a:bodyPr wrap="square">
            <a:spAutoFit/>
          </a:bodyPr>
          <a:lstStyle/>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ar-SA" sz="2000" kern="100" dirty="0">
                <a:effectLst/>
                <a:latin typeface="Calibri" panose="020F0502020204030204" pitchFamily="34" charset="0"/>
                <a:ea typeface="Calibri" panose="020F0502020204030204" pitchFamily="34" charset="0"/>
                <a:cs typeface="Arial" panose="020B0604020202020204" pitchFamily="34" charset="0"/>
              </a:rPr>
              <a:t>1. ابتدا به سایت </a:t>
            </a:r>
            <a:r>
              <a:rPr lang="en-US" sz="2000" kern="100" dirty="0" err="1">
                <a:effectLst/>
                <a:latin typeface="Calibri" panose="020F0502020204030204" pitchFamily="34" charset="0"/>
                <a:ea typeface="Calibri" panose="020F0502020204030204" pitchFamily="34" charset="0"/>
                <a:cs typeface="Arial" panose="020B0604020202020204" pitchFamily="34" charset="0"/>
              </a:rPr>
              <a:t>Colab</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ar-SA" sz="2000" kern="100" dirty="0">
                <a:effectLst/>
                <a:latin typeface="Calibri" panose="020F0502020204030204" pitchFamily="34" charset="0"/>
                <a:ea typeface="Calibri" panose="020F0502020204030204" pitchFamily="34" charset="0"/>
                <a:cs typeface="Arial" panose="020B0604020202020204" pitchFamily="34" charset="0"/>
              </a:rPr>
              <a:t>بروید</a:t>
            </a:r>
            <a:r>
              <a:rPr lang="fa-IR" sz="2000" kern="100" dirty="0">
                <a:effectLst/>
                <a:latin typeface="Calibri" panose="020F0502020204030204" pitchFamily="34" charset="0"/>
                <a:ea typeface="Calibri" panose="020F0502020204030204" pitchFamily="34" charset="0"/>
                <a:cs typeface="Arial" panose="020B0604020202020204" pitchFamily="34" charset="0"/>
              </a:rPr>
              <a:t>(</a:t>
            </a:r>
            <a:r>
              <a:rPr lang="en-US" sz="2000" kern="100" dirty="0">
                <a:effectLst/>
                <a:latin typeface="Calibri" panose="020F0502020204030204" pitchFamily="34" charset="0"/>
                <a:ea typeface="Calibri" panose="020F0502020204030204" pitchFamily="34" charset="0"/>
                <a:cs typeface="Arial" panose="020B0604020202020204" pitchFamily="34" charset="0"/>
              </a:rPr>
              <a:t>https://colab.research.google.com/</a:t>
            </a:r>
            <a:r>
              <a:rPr lang="fa-IR" sz="20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2. گوگل کولب باید به یک جیمیل متصل شود.</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3. نوتبوک بسازیم.</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4. اولین کدتان را بنویسید</a:t>
            </a:r>
            <a:r>
              <a:rPr lang="fa-IR" sz="2000" kern="100" dirty="0">
                <a:effectLst/>
                <a:latin typeface="Calibri" panose="020F0502020204030204" pitchFamily="34" charset="0"/>
                <a:ea typeface="Calibri" panose="020F0502020204030204" pitchFamily="34" charset="0"/>
                <a:cs typeface="Arial" panose="020B0604020202020204" pitchFamily="34" charset="0"/>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آموزش گوگل کولب">
            <a:extLst>
              <a:ext uri="{FF2B5EF4-FFF2-40B4-BE49-F238E27FC236}">
                <a16:creationId xmlns:a16="http://schemas.microsoft.com/office/drawing/2014/main" id="{7D620ABA-081C-61A3-8AA5-58DD06037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56818"/>
            <a:ext cx="5428161" cy="2293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نوتبوک ژوپیتر در گوگل کولب">
            <a:extLst>
              <a:ext uri="{FF2B5EF4-FFF2-40B4-BE49-F238E27FC236}">
                <a16:creationId xmlns:a16="http://schemas.microsoft.com/office/drawing/2014/main" id="{8FC612ED-F2A2-FD66-9B71-1E230E84C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88" y="2452171"/>
            <a:ext cx="5764530" cy="3222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کدنویسی در نوتبوک کولب">
            <a:extLst>
              <a:ext uri="{FF2B5EF4-FFF2-40B4-BE49-F238E27FC236}">
                <a16:creationId xmlns:a16="http://schemas.microsoft.com/office/drawing/2014/main" id="{6FE33D1A-0379-34D9-768D-DC39606AC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220342"/>
            <a:ext cx="5898642" cy="24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2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2272BAA-AB66-2414-21BD-04030C7F265A}"/>
              </a:ext>
            </a:extLst>
          </p:cNvPr>
          <p:cNvSpPr txBox="1"/>
          <p:nvPr/>
        </p:nvSpPr>
        <p:spPr>
          <a:xfrm>
            <a:off x="5867072" y="48044"/>
            <a:ext cx="5810577" cy="587853"/>
          </a:xfrm>
          <a:prstGeom prst="rect">
            <a:avLst/>
          </a:prstGeom>
          <a:noFill/>
        </p:spPr>
        <p:txBody>
          <a:bodyPr wrap="square">
            <a:spAutoFit/>
          </a:bodyPr>
          <a:lstStyle/>
          <a:p>
            <a:pPr algn="ctr" rtl="1">
              <a:lnSpc>
                <a:spcPct val="120000"/>
              </a:lnSpc>
            </a:pPr>
            <a:r>
              <a:rPr lang="fa-IR" sz="2800" b="1" dirty="0">
                <a:latin typeface="Calibri" panose="020F0502020204030204" pitchFamily="34" charset="0"/>
                <a:ea typeface="Calibri" panose="020F0502020204030204" pitchFamily="34" charset="0"/>
                <a:cs typeface="Arial" panose="020B0604020202020204" pitchFamily="34" charset="0"/>
              </a:rPr>
              <a:t>اتصال به گوگل درایو</a:t>
            </a:r>
            <a:endParaRPr lang="fa-IR" sz="4800" b="1" dirty="0">
              <a:latin typeface="Vazir" panose="020B0603030804020204" pitchFamily="34" charset="-78"/>
              <a:cs typeface="Vazir" panose="020B0603030804020204" pitchFamily="34" charset="-78"/>
            </a:endParaRPr>
          </a:p>
        </p:txBody>
      </p:sp>
      <p:sp>
        <p:nvSpPr>
          <p:cNvPr id="2" name="TextBox 1">
            <a:extLst>
              <a:ext uri="{FF2B5EF4-FFF2-40B4-BE49-F238E27FC236}">
                <a16:creationId xmlns:a16="http://schemas.microsoft.com/office/drawing/2014/main" id="{F02F75DB-2D70-6947-CD86-11AA6F7ADDC4}"/>
              </a:ext>
            </a:extLst>
          </p:cNvPr>
          <p:cNvSpPr txBox="1"/>
          <p:nvPr/>
        </p:nvSpPr>
        <p:spPr>
          <a:xfrm>
            <a:off x="4959523" y="760163"/>
            <a:ext cx="7010400" cy="3428439"/>
          </a:xfrm>
          <a:prstGeom prst="rect">
            <a:avLst/>
          </a:prstGeom>
          <a:noFill/>
        </p:spPr>
        <p:txBody>
          <a:bodyPr wrap="square">
            <a:spAutoFit/>
          </a:bodyPr>
          <a:lstStyle/>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ar-SA" sz="2000" kern="100" dirty="0">
                <a:effectLst/>
                <a:latin typeface="Calibri" panose="020F0502020204030204" pitchFamily="34" charset="0"/>
                <a:ea typeface="Calibri" panose="020F0502020204030204" pitchFamily="34" charset="0"/>
                <a:cs typeface="Arial" panose="020B0604020202020204" pitchFamily="34" charset="0"/>
              </a:rPr>
              <a:t>1. </a:t>
            </a:r>
            <a:r>
              <a:rPr lang="fa-IR" sz="2000" kern="100" dirty="0">
                <a:effectLst/>
                <a:latin typeface="Calibri" panose="020F0502020204030204" pitchFamily="34" charset="0"/>
                <a:ea typeface="Calibri" panose="020F0502020204030204" pitchFamily="34" charset="0"/>
                <a:cs typeface="Arial" panose="020B0604020202020204" pitchFamily="34" charset="0"/>
              </a:rPr>
              <a:t>روی </a:t>
            </a:r>
            <a:r>
              <a:rPr lang="en-US" sz="2000" kern="100" dirty="0">
                <a:effectLst/>
                <a:latin typeface="Calibri" panose="020F0502020204030204" pitchFamily="34" charset="0"/>
                <a:ea typeface="Calibri" panose="020F0502020204030204" pitchFamily="34" charset="0"/>
                <a:cs typeface="Arial" panose="020B0604020202020204" pitchFamily="34" charset="0"/>
              </a:rPr>
              <a:t>code </a:t>
            </a:r>
            <a:r>
              <a:rPr lang="fa-IR" sz="2000" kern="100" dirty="0">
                <a:latin typeface="Calibri" panose="020F0502020204030204" pitchFamily="34" charset="0"/>
                <a:ea typeface="Calibri" panose="020F0502020204030204" pitchFamily="34" charset="0"/>
                <a:cs typeface="Arial" panose="020B0604020202020204" pitchFamily="34" charset="0"/>
              </a:rPr>
              <a:t> کلیک می کنیم تا شروع کنیم</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2. </a:t>
            </a:r>
            <a:r>
              <a:rPr lang="fa-IR" sz="2000" kern="100" dirty="0">
                <a:latin typeface="Calibri" panose="020F0502020204030204" pitchFamily="34" charset="0"/>
                <a:ea typeface="Calibri" panose="020F0502020204030204" pitchFamily="34" charset="0"/>
                <a:cs typeface="Arial" panose="020B0604020202020204" pitchFamily="34" charset="0"/>
              </a:rPr>
              <a:t>لایبرری </a:t>
            </a:r>
            <a:r>
              <a:rPr lang="en-US" sz="2000" kern="100" dirty="0">
                <a:latin typeface="Calibri" panose="020F0502020204030204" pitchFamily="34" charset="0"/>
                <a:ea typeface="Calibri" panose="020F0502020204030204" pitchFamily="34" charset="0"/>
                <a:cs typeface="Arial" panose="020B0604020202020204" pitchFamily="34" charset="0"/>
              </a:rPr>
              <a:t>driver </a:t>
            </a:r>
            <a:r>
              <a:rPr lang="fa-IR" sz="2000" kern="100" dirty="0">
                <a:latin typeface="Calibri" panose="020F0502020204030204" pitchFamily="34" charset="0"/>
                <a:ea typeface="Calibri" panose="020F0502020204030204" pitchFamily="34" charset="0"/>
                <a:cs typeface="Arial" panose="020B0604020202020204" pitchFamily="34" charset="0"/>
              </a:rPr>
              <a:t> را ایمپورت می کنیم</a:t>
            </a:r>
          </a:p>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from </a:t>
            </a:r>
            <a:r>
              <a:rPr lang="en-US" sz="2000" kern="100" dirty="0" err="1">
                <a:effectLst/>
                <a:latin typeface="Calibri" panose="020F0502020204030204" pitchFamily="34" charset="0"/>
                <a:ea typeface="Calibri" panose="020F0502020204030204" pitchFamily="34" charset="0"/>
                <a:cs typeface="Arial" panose="020B0604020202020204" pitchFamily="34" charset="0"/>
              </a:rPr>
              <a:t>google.colab</a:t>
            </a:r>
            <a:r>
              <a:rPr lang="en-US" sz="2000" kern="100" dirty="0">
                <a:effectLst/>
                <a:latin typeface="Calibri" panose="020F0502020204030204" pitchFamily="34" charset="0"/>
                <a:ea typeface="Calibri" panose="020F0502020204030204" pitchFamily="34" charset="0"/>
                <a:cs typeface="Arial" panose="020B0604020202020204" pitchFamily="34" charset="0"/>
              </a:rPr>
              <a:t> import drive</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3. </a:t>
            </a:r>
            <a:r>
              <a:rPr lang="fa-IR" sz="2000" kern="100" dirty="0">
                <a:effectLst/>
                <a:latin typeface="Calibri" panose="020F0502020204030204" pitchFamily="34" charset="0"/>
                <a:ea typeface="Calibri" panose="020F0502020204030204" pitchFamily="34" charset="0"/>
                <a:cs typeface="Arial" panose="020B0604020202020204" pitchFamily="34" charset="0"/>
              </a:rPr>
              <a:t>گوگل درایو را مانت می کنیم</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000" kern="100" dirty="0" err="1">
                <a:effectLst/>
                <a:latin typeface="Calibri" panose="020F0502020204030204" pitchFamily="34" charset="0"/>
                <a:ea typeface="Calibri" panose="020F0502020204030204" pitchFamily="34" charset="0"/>
                <a:cs typeface="Arial" panose="020B0604020202020204" pitchFamily="34" charset="0"/>
              </a:rPr>
              <a:t>drive.mount</a:t>
            </a:r>
            <a:r>
              <a:rPr lang="en-US" sz="2000" kern="100" dirty="0">
                <a:effectLst/>
                <a:latin typeface="Calibri" panose="020F0502020204030204" pitchFamily="34" charset="0"/>
                <a:ea typeface="Calibri" panose="020F0502020204030204" pitchFamily="34" charset="0"/>
                <a:cs typeface="Arial" panose="020B0604020202020204" pitchFamily="34" charset="0"/>
              </a:rPr>
              <a:t>('/content/</a:t>
            </a:r>
            <a:r>
              <a:rPr lang="en-US" sz="2000" kern="100" dirty="0" err="1">
                <a:effectLst/>
                <a:latin typeface="Calibri" panose="020F0502020204030204" pitchFamily="34" charset="0"/>
                <a:ea typeface="Calibri" panose="020F0502020204030204" pitchFamily="34" charset="0"/>
                <a:cs typeface="Arial" panose="020B0604020202020204" pitchFamily="34" charset="0"/>
              </a:rPr>
              <a:t>gdrive</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4. </a:t>
            </a:r>
            <a:r>
              <a:rPr lang="fa-IR" sz="2000" kern="100" dirty="0">
                <a:latin typeface="Calibri" panose="020F0502020204030204" pitchFamily="34" charset="0"/>
                <a:ea typeface="Calibri" panose="020F0502020204030204" pitchFamily="34" charset="0"/>
                <a:cs typeface="Arial" panose="020B0604020202020204" pitchFamily="34" charset="0"/>
              </a:rPr>
              <a:t>کد را اجرا می کنیم</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ar-SA" sz="2000" kern="100" dirty="0">
                <a:effectLst/>
                <a:latin typeface="Calibri" panose="020F0502020204030204" pitchFamily="34" charset="0"/>
                <a:ea typeface="Calibri" panose="020F0502020204030204" pitchFamily="34" charset="0"/>
                <a:cs typeface="Arial" panose="020B0604020202020204" pitchFamily="34" charset="0"/>
              </a:rPr>
              <a:t>5. </a:t>
            </a:r>
            <a:r>
              <a:rPr lang="fa-IR" sz="2000" kern="100" dirty="0">
                <a:effectLst/>
                <a:latin typeface="Calibri" panose="020F0502020204030204" pitchFamily="34" charset="0"/>
                <a:ea typeface="Calibri" panose="020F0502020204030204" pitchFamily="34" charset="0"/>
                <a:cs typeface="Arial" panose="020B0604020202020204" pitchFamily="34" charset="0"/>
              </a:rPr>
              <a:t>دسترسی لازم را از حساب گوگل می دهیم.</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000D705-6B7E-4999-3023-540F4D381E27}"/>
              </a:ext>
            </a:extLst>
          </p:cNvPr>
          <p:cNvPicPr>
            <a:picLocks noChangeAspect="1"/>
          </p:cNvPicPr>
          <p:nvPr/>
        </p:nvPicPr>
        <p:blipFill>
          <a:blip r:embed="rId3"/>
          <a:stretch>
            <a:fillRect/>
          </a:stretch>
        </p:blipFill>
        <p:spPr>
          <a:xfrm>
            <a:off x="99418" y="104167"/>
            <a:ext cx="4072130" cy="1904706"/>
          </a:xfrm>
          <a:prstGeom prst="rect">
            <a:avLst/>
          </a:prstGeom>
        </p:spPr>
      </p:pic>
      <p:pic>
        <p:nvPicPr>
          <p:cNvPr id="9" name="Picture 8">
            <a:extLst>
              <a:ext uri="{FF2B5EF4-FFF2-40B4-BE49-F238E27FC236}">
                <a16:creationId xmlns:a16="http://schemas.microsoft.com/office/drawing/2014/main" id="{0CFC8F17-0525-9F2A-0CF8-CB3A658CFB68}"/>
              </a:ext>
            </a:extLst>
          </p:cNvPr>
          <p:cNvPicPr>
            <a:picLocks noChangeAspect="1"/>
          </p:cNvPicPr>
          <p:nvPr/>
        </p:nvPicPr>
        <p:blipFill>
          <a:blip r:embed="rId4"/>
          <a:stretch>
            <a:fillRect/>
          </a:stretch>
        </p:blipFill>
        <p:spPr>
          <a:xfrm>
            <a:off x="768939" y="760163"/>
            <a:ext cx="4439618" cy="2238621"/>
          </a:xfrm>
          <a:prstGeom prst="rect">
            <a:avLst/>
          </a:prstGeom>
        </p:spPr>
      </p:pic>
      <p:pic>
        <p:nvPicPr>
          <p:cNvPr id="7" name="Picture 6">
            <a:extLst>
              <a:ext uri="{FF2B5EF4-FFF2-40B4-BE49-F238E27FC236}">
                <a16:creationId xmlns:a16="http://schemas.microsoft.com/office/drawing/2014/main" id="{AA6EAA90-DEE5-8708-BB82-8E84C09701EB}"/>
              </a:ext>
            </a:extLst>
          </p:cNvPr>
          <p:cNvPicPr>
            <a:picLocks noChangeAspect="1"/>
          </p:cNvPicPr>
          <p:nvPr/>
        </p:nvPicPr>
        <p:blipFill>
          <a:blip r:embed="rId5"/>
          <a:stretch>
            <a:fillRect/>
          </a:stretch>
        </p:blipFill>
        <p:spPr>
          <a:xfrm>
            <a:off x="1556914" y="1879473"/>
            <a:ext cx="4439618" cy="2208113"/>
          </a:xfrm>
          <a:prstGeom prst="rect">
            <a:avLst/>
          </a:prstGeom>
        </p:spPr>
      </p:pic>
      <p:pic>
        <p:nvPicPr>
          <p:cNvPr id="10" name="Picture 9">
            <a:extLst>
              <a:ext uri="{FF2B5EF4-FFF2-40B4-BE49-F238E27FC236}">
                <a16:creationId xmlns:a16="http://schemas.microsoft.com/office/drawing/2014/main" id="{6E10621F-9637-1AC3-8E4D-31E7EB55A606}"/>
              </a:ext>
            </a:extLst>
          </p:cNvPr>
          <p:cNvPicPr>
            <a:picLocks noChangeAspect="1"/>
          </p:cNvPicPr>
          <p:nvPr/>
        </p:nvPicPr>
        <p:blipFill>
          <a:blip r:embed="rId6"/>
          <a:stretch>
            <a:fillRect/>
          </a:stretch>
        </p:blipFill>
        <p:spPr>
          <a:xfrm>
            <a:off x="166845" y="4443047"/>
            <a:ext cx="2660837" cy="2150354"/>
          </a:xfrm>
          <a:prstGeom prst="rect">
            <a:avLst/>
          </a:prstGeom>
        </p:spPr>
      </p:pic>
      <p:pic>
        <p:nvPicPr>
          <p:cNvPr id="13" name="Picture 12">
            <a:extLst>
              <a:ext uri="{FF2B5EF4-FFF2-40B4-BE49-F238E27FC236}">
                <a16:creationId xmlns:a16="http://schemas.microsoft.com/office/drawing/2014/main" id="{8B9EA932-5FED-6223-4135-D56B018E8D18}"/>
              </a:ext>
            </a:extLst>
          </p:cNvPr>
          <p:cNvPicPr>
            <a:picLocks noChangeAspect="1"/>
          </p:cNvPicPr>
          <p:nvPr/>
        </p:nvPicPr>
        <p:blipFill>
          <a:blip r:embed="rId7"/>
          <a:stretch>
            <a:fillRect/>
          </a:stretch>
        </p:blipFill>
        <p:spPr>
          <a:xfrm>
            <a:off x="3053462" y="4443047"/>
            <a:ext cx="2657640" cy="2150354"/>
          </a:xfrm>
          <a:prstGeom prst="rect">
            <a:avLst/>
          </a:prstGeom>
        </p:spPr>
      </p:pic>
      <p:pic>
        <p:nvPicPr>
          <p:cNvPr id="15" name="Picture 14">
            <a:extLst>
              <a:ext uri="{FF2B5EF4-FFF2-40B4-BE49-F238E27FC236}">
                <a16:creationId xmlns:a16="http://schemas.microsoft.com/office/drawing/2014/main" id="{6145B20C-2B1D-E2BD-7008-4E791FEE1029}"/>
              </a:ext>
            </a:extLst>
          </p:cNvPr>
          <p:cNvPicPr>
            <a:picLocks noChangeAspect="1"/>
          </p:cNvPicPr>
          <p:nvPr/>
        </p:nvPicPr>
        <p:blipFill>
          <a:blip r:embed="rId8"/>
          <a:stretch>
            <a:fillRect/>
          </a:stretch>
        </p:blipFill>
        <p:spPr>
          <a:xfrm>
            <a:off x="6162662" y="3849864"/>
            <a:ext cx="2224157" cy="2670625"/>
          </a:xfrm>
          <a:prstGeom prst="rect">
            <a:avLst/>
          </a:prstGeom>
        </p:spPr>
      </p:pic>
      <p:sp>
        <p:nvSpPr>
          <p:cNvPr id="16" name="Arrow: Right 15">
            <a:extLst>
              <a:ext uri="{FF2B5EF4-FFF2-40B4-BE49-F238E27FC236}">
                <a16:creationId xmlns:a16="http://schemas.microsoft.com/office/drawing/2014/main" id="{53BF6B5D-8C94-6532-A15E-B0E0C46E4DEE}"/>
              </a:ext>
            </a:extLst>
          </p:cNvPr>
          <p:cNvSpPr/>
          <p:nvPr/>
        </p:nvSpPr>
        <p:spPr>
          <a:xfrm rot="2610637">
            <a:off x="258206" y="1645437"/>
            <a:ext cx="907549" cy="467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B74DE96-1384-9295-CF89-D7848682C9D2}"/>
              </a:ext>
            </a:extLst>
          </p:cNvPr>
          <p:cNvSpPr/>
          <p:nvPr/>
        </p:nvSpPr>
        <p:spPr>
          <a:xfrm rot="2610637">
            <a:off x="1161316" y="2815732"/>
            <a:ext cx="907549" cy="467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AE90BE5-CCA5-4286-56EC-84802EC1E8EC}"/>
              </a:ext>
            </a:extLst>
          </p:cNvPr>
          <p:cNvSpPr/>
          <p:nvPr/>
        </p:nvSpPr>
        <p:spPr>
          <a:xfrm>
            <a:off x="2400584" y="6286710"/>
            <a:ext cx="907549" cy="467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25F3D82-56DB-BCB4-50F1-424502F12125}"/>
              </a:ext>
            </a:extLst>
          </p:cNvPr>
          <p:cNvSpPr/>
          <p:nvPr/>
        </p:nvSpPr>
        <p:spPr>
          <a:xfrm>
            <a:off x="5332760" y="6286709"/>
            <a:ext cx="907549" cy="467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67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2272BAA-AB66-2414-21BD-04030C7F265A}"/>
              </a:ext>
            </a:extLst>
          </p:cNvPr>
          <p:cNvSpPr txBox="1"/>
          <p:nvPr/>
        </p:nvSpPr>
        <p:spPr>
          <a:xfrm>
            <a:off x="5867072" y="48044"/>
            <a:ext cx="5810577" cy="587853"/>
          </a:xfrm>
          <a:prstGeom prst="rect">
            <a:avLst/>
          </a:prstGeom>
          <a:noFill/>
        </p:spPr>
        <p:txBody>
          <a:bodyPr wrap="square">
            <a:spAutoFit/>
          </a:bodyPr>
          <a:lstStyle/>
          <a:p>
            <a:pPr algn="ctr" rtl="1">
              <a:lnSpc>
                <a:spcPct val="120000"/>
              </a:lnSpc>
            </a:pPr>
            <a:r>
              <a:rPr lang="fa-IR" sz="2800" b="1" dirty="0">
                <a:latin typeface="Calibri" panose="020F0502020204030204" pitchFamily="34" charset="0"/>
                <a:ea typeface="Calibri" panose="020F0502020204030204" pitchFamily="34" charset="0"/>
                <a:cs typeface="Arial" panose="020B0604020202020204" pitchFamily="34" charset="0"/>
              </a:rPr>
              <a:t>اتصال به </a:t>
            </a:r>
            <a:r>
              <a:rPr lang="en-US" sz="2800" b="1" dirty="0" err="1">
                <a:latin typeface="Calibri" panose="020F0502020204030204" pitchFamily="34" charset="0"/>
                <a:ea typeface="Calibri" panose="020F0502020204030204" pitchFamily="34" charset="0"/>
                <a:cs typeface="Arial" panose="020B0604020202020204" pitchFamily="34" charset="0"/>
              </a:rPr>
              <a:t>github</a:t>
            </a:r>
            <a:endParaRPr lang="fa-IR" sz="4800" b="1" dirty="0">
              <a:latin typeface="Vazir" panose="020B0603030804020204" pitchFamily="34" charset="-78"/>
              <a:cs typeface="Vazir" panose="020B0603030804020204" pitchFamily="34" charset="-78"/>
            </a:endParaRPr>
          </a:p>
        </p:txBody>
      </p:sp>
      <p:sp>
        <p:nvSpPr>
          <p:cNvPr id="2" name="TextBox 1">
            <a:extLst>
              <a:ext uri="{FF2B5EF4-FFF2-40B4-BE49-F238E27FC236}">
                <a16:creationId xmlns:a16="http://schemas.microsoft.com/office/drawing/2014/main" id="{F02F75DB-2D70-6947-CD86-11AA6F7ADDC4}"/>
              </a:ext>
            </a:extLst>
          </p:cNvPr>
          <p:cNvSpPr txBox="1"/>
          <p:nvPr/>
        </p:nvSpPr>
        <p:spPr>
          <a:xfrm>
            <a:off x="4462272" y="760163"/>
            <a:ext cx="7507651" cy="6019918"/>
          </a:xfrm>
          <a:prstGeom prst="rect">
            <a:avLst/>
          </a:prstGeom>
          <a:noFill/>
        </p:spPr>
        <p:txBody>
          <a:bodyPr wrap="square">
            <a:spAutoFit/>
          </a:bodyPr>
          <a:lstStyle/>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 </a:t>
            </a:r>
            <a:r>
              <a:rPr lang="ar-SA" sz="2000" kern="100" dirty="0">
                <a:effectLst/>
                <a:latin typeface="Calibri" panose="020F0502020204030204" pitchFamily="34" charset="0"/>
                <a:ea typeface="Calibri" panose="020F0502020204030204" pitchFamily="34" charset="0"/>
                <a:cs typeface="Arial" panose="020B0604020202020204" pitchFamily="34" charset="0"/>
              </a:rPr>
              <a:t>1. </a:t>
            </a:r>
            <a:r>
              <a:rPr lang="fa-IR" sz="2000" kern="100" dirty="0">
                <a:effectLst/>
                <a:latin typeface="Calibri" panose="020F0502020204030204" pitchFamily="34" charset="0"/>
                <a:ea typeface="Calibri" panose="020F0502020204030204" pitchFamily="34" charset="0"/>
                <a:cs typeface="Arial" panose="020B0604020202020204" pitchFamily="34" charset="0"/>
              </a:rPr>
              <a:t>وارد شاخه مورد نظر خود می شویم</a:t>
            </a:r>
          </a:p>
          <a:p>
            <a:pPr marL="0" marR="0" algn="r" rtl="1">
              <a:lnSpc>
                <a:spcPct val="107000"/>
              </a:lnSpc>
              <a:spcBef>
                <a:spcPts val="0"/>
              </a:spcBef>
              <a:spcAft>
                <a:spcPts val="800"/>
              </a:spcAft>
            </a:pPr>
            <a:r>
              <a:rPr lang="en-US" sz="2000" kern="100" dirty="0">
                <a:latin typeface="Calibri" panose="020F0502020204030204" pitchFamily="34" charset="0"/>
                <a:ea typeface="Calibri" panose="020F0502020204030204" pitchFamily="34" charset="0"/>
                <a:cs typeface="Arial" panose="020B0604020202020204" pitchFamily="34" charset="0"/>
              </a:rPr>
              <a:t>%cd /content/</a:t>
            </a:r>
            <a:r>
              <a:rPr lang="en-US" sz="2000" kern="100" dirty="0" err="1">
                <a:latin typeface="Calibri" panose="020F0502020204030204" pitchFamily="34" charset="0"/>
                <a:ea typeface="Calibri" panose="020F0502020204030204" pitchFamily="34" charset="0"/>
                <a:cs typeface="Arial" panose="020B0604020202020204" pitchFamily="34" charset="0"/>
              </a:rPr>
              <a:t>gdrive</a:t>
            </a:r>
            <a:r>
              <a:rPr lang="en-US" sz="2000" kern="100" dirty="0">
                <a:latin typeface="Calibri" panose="020F0502020204030204" pitchFamily="34" charset="0"/>
                <a:ea typeface="Calibri" panose="020F0502020204030204" pitchFamily="34" charset="0"/>
                <a:cs typeface="Arial" panose="020B0604020202020204" pitchFamily="34" charset="0"/>
              </a:rPr>
              <a:t>/</a:t>
            </a:r>
            <a:r>
              <a:rPr lang="en-US" sz="2000" kern="100" dirty="0" err="1">
                <a:latin typeface="Calibri" panose="020F0502020204030204" pitchFamily="34" charset="0"/>
                <a:ea typeface="Calibri" panose="020F0502020204030204" pitchFamily="34" charset="0"/>
                <a:cs typeface="Arial" panose="020B0604020202020204" pitchFamily="34" charset="0"/>
              </a:rPr>
              <a:t>MyDrive</a:t>
            </a:r>
            <a:r>
              <a:rPr lang="en-US" sz="2000" kern="100" dirty="0">
                <a:latin typeface="Calibri" panose="020F0502020204030204" pitchFamily="34" charset="0"/>
                <a:ea typeface="Calibri" panose="020F0502020204030204" pitchFamily="34" charset="0"/>
                <a:cs typeface="Arial" panose="020B0604020202020204" pitchFamily="34" charset="0"/>
              </a:rPr>
              <a:t>/</a:t>
            </a:r>
            <a:r>
              <a:rPr lang="en-US" sz="2000" kern="100" dirty="0" err="1">
                <a:latin typeface="Calibri" panose="020F0502020204030204" pitchFamily="34" charset="0"/>
                <a:ea typeface="Calibri" panose="020F0502020204030204" pitchFamily="34" charset="0"/>
                <a:cs typeface="Arial" panose="020B0604020202020204" pitchFamily="34" charset="0"/>
              </a:rPr>
              <a:t>SourceKaravi</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2. </a:t>
            </a:r>
            <a:r>
              <a:rPr lang="fa-IR" sz="2000" kern="100" dirty="0">
                <a:effectLst/>
                <a:latin typeface="Calibri" panose="020F0502020204030204" pitchFamily="34" charset="0"/>
                <a:ea typeface="Calibri" panose="020F0502020204030204" pitchFamily="34" charset="0"/>
                <a:cs typeface="Arial" panose="020B0604020202020204" pitchFamily="34" charset="0"/>
              </a:rPr>
              <a:t>ریپوزیتوری را که عمومی باشد کلون می کنیم</a:t>
            </a:r>
            <a:endParaRPr lang="fa-IR"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Arial" panose="020B0604020202020204" pitchFamily="34" charset="0"/>
              </a:rPr>
              <a:t>!git clone </a:t>
            </a:r>
            <a:r>
              <a:rPr lang="en-US" sz="2000" kern="100" dirty="0">
                <a:effectLst/>
                <a:latin typeface="Calibri" panose="020F0502020204030204" pitchFamily="34" charset="0"/>
                <a:ea typeface="Calibri" panose="020F0502020204030204" pitchFamily="34" charset="0"/>
                <a:cs typeface="Arial" panose="020B0604020202020204" pitchFamily="34" charset="0"/>
                <a:hlinkClick r:id="rId3"/>
              </a:rPr>
              <a:t>https://github.com/akaravi/NTK.Education.Practice.git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3. </a:t>
            </a:r>
            <a:r>
              <a:rPr lang="fa-IR" sz="2000" kern="100" dirty="0">
                <a:effectLst/>
                <a:latin typeface="Calibri" panose="020F0502020204030204" pitchFamily="34" charset="0"/>
                <a:ea typeface="Calibri" panose="020F0502020204030204" pitchFamily="34" charset="0"/>
                <a:cs typeface="Arial" panose="020B0604020202020204" pitchFamily="34" charset="0"/>
              </a:rPr>
              <a:t>داخل پوشه پروژه می شویم.</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000" kern="100" dirty="0">
                <a:latin typeface="Calibri" panose="020F0502020204030204" pitchFamily="34" charset="0"/>
                <a:ea typeface="Calibri" panose="020F0502020204030204" pitchFamily="34" charset="0"/>
                <a:cs typeface="Arial" panose="020B0604020202020204" pitchFamily="34" charset="0"/>
              </a:rPr>
              <a:t>%cd </a:t>
            </a:r>
            <a:r>
              <a:rPr lang="en-US" sz="2000" kern="100" dirty="0" err="1">
                <a:effectLst/>
                <a:latin typeface="Calibri" panose="020F0502020204030204" pitchFamily="34" charset="0"/>
                <a:ea typeface="Calibri" panose="020F0502020204030204" pitchFamily="34" charset="0"/>
                <a:cs typeface="Arial" panose="020B0604020202020204" pitchFamily="34" charset="0"/>
              </a:rPr>
              <a:t>NTK.Education.Practice</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r>
              <a:rPr lang="en-US" sz="2000" kern="100" dirty="0" err="1">
                <a:effectLst/>
                <a:latin typeface="Calibri" panose="020F0502020204030204" pitchFamily="34" charset="0"/>
                <a:ea typeface="Calibri" panose="020F0502020204030204" pitchFamily="34" charset="0"/>
                <a:cs typeface="Arial" panose="020B0604020202020204" pitchFamily="34" charset="0"/>
              </a:rPr>
              <a:t>AlgorithmDesign</a:t>
            </a:r>
            <a:r>
              <a:rPr lang="en-US" sz="2000" kern="100" dirty="0">
                <a:effectLst/>
                <a:latin typeface="Calibri" panose="020F0502020204030204" pitchFamily="34" charset="0"/>
                <a:ea typeface="Calibri" panose="020F0502020204030204" pitchFamily="34" charset="0"/>
                <a:cs typeface="Arial" panose="020B0604020202020204" pitchFamily="34" charset="0"/>
              </a:rPr>
              <a:t>/Practice1 </a:t>
            </a:r>
          </a:p>
          <a:p>
            <a:pPr marL="0" marR="0" algn="r" rtl="1">
              <a:lnSpc>
                <a:spcPct val="107000"/>
              </a:lnSpc>
              <a:spcBef>
                <a:spcPts val="0"/>
              </a:spcBef>
              <a:spcAft>
                <a:spcPts val="800"/>
              </a:spcAft>
            </a:pPr>
            <a:r>
              <a:rPr lang="ar-SA" sz="2000" kern="100" dirty="0">
                <a:effectLst/>
                <a:latin typeface="Calibri" panose="020F0502020204030204" pitchFamily="34" charset="0"/>
                <a:ea typeface="Calibri" panose="020F0502020204030204" pitchFamily="34" charset="0"/>
                <a:cs typeface="Arial" panose="020B0604020202020204" pitchFamily="34" charset="0"/>
              </a:rPr>
              <a:t>4. </a:t>
            </a:r>
            <a:r>
              <a:rPr lang="fa-IR" sz="2000" kern="100" dirty="0">
                <a:latin typeface="Calibri" panose="020F0502020204030204" pitchFamily="34" charset="0"/>
                <a:ea typeface="Calibri" panose="020F0502020204030204" pitchFamily="34" charset="0"/>
                <a:cs typeface="Arial" panose="020B0604020202020204" pitchFamily="34" charset="0"/>
              </a:rPr>
              <a:t>کد را اجرا می کنیم</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000" kern="100" dirty="0">
                <a:latin typeface="Calibri" panose="020F0502020204030204" pitchFamily="34" charset="0"/>
                <a:ea typeface="Calibri" panose="020F0502020204030204" pitchFamily="34" charset="0"/>
                <a:cs typeface="Arial" panose="020B0604020202020204" pitchFamily="34" charset="0"/>
              </a:rPr>
              <a:t>! python </a:t>
            </a:r>
            <a:r>
              <a:rPr lang="en-US" sz="2000" kern="100" dirty="0">
                <a:effectLst/>
                <a:latin typeface="Calibri" panose="020F0502020204030204" pitchFamily="34" charset="0"/>
                <a:ea typeface="Calibri" panose="020F0502020204030204" pitchFamily="34" charset="0"/>
                <a:cs typeface="Arial" panose="020B0604020202020204" pitchFamily="34" charset="0"/>
              </a:rPr>
              <a:t>test.py</a:t>
            </a:r>
            <a:r>
              <a:rPr lang="ar-SA" sz="2000" kern="100" dirty="0">
                <a:effectLst/>
                <a:latin typeface="Calibri" panose="020F0502020204030204" pitchFamily="34" charset="0"/>
                <a:ea typeface="Calibri" panose="020F0502020204030204" pitchFamily="34" charset="0"/>
                <a:cs typeface="Arial" panose="020B0604020202020204" pitchFamily="34" charset="0"/>
              </a:rPr>
              <a:t> </a:t>
            </a:r>
            <a:endParaRPr lang="fa-IR"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kern="100" dirty="0">
                <a:effectLst/>
                <a:latin typeface="Calibri" panose="020F0502020204030204" pitchFamily="34" charset="0"/>
                <a:ea typeface="Calibri" panose="020F0502020204030204" pitchFamily="34" charset="0"/>
                <a:cs typeface="Arial" panose="020B0604020202020204" pitchFamily="34" charset="0"/>
              </a:rPr>
              <a:t>5</a:t>
            </a:r>
            <a:r>
              <a:rPr lang="ar-SA" sz="2000" kern="100" dirty="0">
                <a:effectLst/>
                <a:latin typeface="Calibri" panose="020F0502020204030204" pitchFamily="34" charset="0"/>
                <a:ea typeface="Calibri" panose="020F0502020204030204" pitchFamily="34" charset="0"/>
                <a:cs typeface="Arial" panose="020B0604020202020204" pitchFamily="34" charset="0"/>
              </a:rPr>
              <a:t>. </a:t>
            </a:r>
            <a:r>
              <a:rPr lang="fa-IR" sz="2000" kern="100" dirty="0">
                <a:effectLst/>
                <a:latin typeface="Calibri" panose="020F0502020204030204" pitchFamily="34" charset="0"/>
                <a:ea typeface="Calibri" panose="020F0502020204030204" pitchFamily="34" charset="0"/>
                <a:cs typeface="Arial" panose="020B0604020202020204" pitchFamily="34" charset="0"/>
              </a:rPr>
              <a:t>نتیجه قابل  نمایش است</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5EE6F00-D189-3663-3447-699C8BDDDF9F}"/>
              </a:ext>
            </a:extLst>
          </p:cNvPr>
          <p:cNvPicPr>
            <a:picLocks noChangeAspect="1"/>
          </p:cNvPicPr>
          <p:nvPr/>
        </p:nvPicPr>
        <p:blipFill>
          <a:blip r:embed="rId4"/>
          <a:stretch>
            <a:fillRect/>
          </a:stretch>
        </p:blipFill>
        <p:spPr>
          <a:xfrm>
            <a:off x="135668" y="0"/>
            <a:ext cx="5265698" cy="2802441"/>
          </a:xfrm>
          <a:prstGeom prst="rect">
            <a:avLst/>
          </a:prstGeom>
        </p:spPr>
      </p:pic>
      <p:pic>
        <p:nvPicPr>
          <p:cNvPr id="23" name="Picture 22">
            <a:extLst>
              <a:ext uri="{FF2B5EF4-FFF2-40B4-BE49-F238E27FC236}">
                <a16:creationId xmlns:a16="http://schemas.microsoft.com/office/drawing/2014/main" id="{BD44BE07-46F0-3114-57B1-EDC3F2F5B48F}"/>
              </a:ext>
            </a:extLst>
          </p:cNvPr>
          <p:cNvPicPr>
            <a:picLocks noChangeAspect="1"/>
          </p:cNvPicPr>
          <p:nvPr/>
        </p:nvPicPr>
        <p:blipFill>
          <a:blip r:embed="rId5"/>
          <a:stretch>
            <a:fillRect/>
          </a:stretch>
        </p:blipFill>
        <p:spPr>
          <a:xfrm>
            <a:off x="222077" y="2871812"/>
            <a:ext cx="4981245" cy="3977640"/>
          </a:xfrm>
          <a:prstGeom prst="rect">
            <a:avLst/>
          </a:prstGeom>
        </p:spPr>
      </p:pic>
    </p:spTree>
    <p:extLst>
      <p:ext uri="{BB962C8B-B14F-4D97-AF65-F5344CB8AC3E}">
        <p14:creationId xmlns:p14="http://schemas.microsoft.com/office/powerpoint/2010/main" val="29454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22F8F6-909D-4872-64E3-D5034395E38A}"/>
              </a:ext>
            </a:extLst>
          </p:cNvPr>
          <p:cNvSpPr txBox="1"/>
          <p:nvPr/>
        </p:nvSpPr>
        <p:spPr>
          <a:xfrm>
            <a:off x="4333875" y="74235"/>
            <a:ext cx="7591426" cy="683264"/>
          </a:xfrm>
          <a:prstGeom prst="rect">
            <a:avLst/>
          </a:prstGeom>
          <a:noFill/>
        </p:spPr>
        <p:txBody>
          <a:bodyPr wrap="square">
            <a:spAutoFit/>
          </a:bodyPr>
          <a:lstStyle/>
          <a:p>
            <a:pPr algn="r" rtl="1">
              <a:lnSpc>
                <a:spcPct val="120000"/>
              </a:lnSpc>
            </a:pPr>
            <a:endParaRPr lang="fa-IR" sz="3200" dirty="0">
              <a:latin typeface="Vazir" panose="020B0603030804020204" pitchFamily="34" charset="-78"/>
              <a:cs typeface="Vazir" panose="020B0603030804020204" pitchFamily="34" charset="-78"/>
            </a:endParaRPr>
          </a:p>
        </p:txBody>
      </p:sp>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83A8B75D-70F1-9CA7-855C-8081CCAA1404}"/>
              </a:ext>
            </a:extLst>
          </p:cNvPr>
          <p:cNvSpPr txBox="1"/>
          <p:nvPr/>
        </p:nvSpPr>
        <p:spPr>
          <a:xfrm>
            <a:off x="5713482" y="673402"/>
            <a:ext cx="6288018" cy="4708981"/>
          </a:xfrm>
          <a:prstGeom prst="rect">
            <a:avLst/>
          </a:prstGeom>
          <a:noFill/>
        </p:spPr>
        <p:txBody>
          <a:bodyPr wrap="square">
            <a:spAutoFit/>
          </a:bodyPr>
          <a:lstStyle/>
          <a:p>
            <a:r>
              <a:rPr lang="en-US" sz="1200" b="1" i="0" dirty="0">
                <a:solidFill>
                  <a:srgbClr val="272727"/>
                </a:solidFill>
                <a:effectLst/>
                <a:highlight>
                  <a:srgbClr val="F5EEFC"/>
                </a:highlight>
                <a:latin typeface="IRANSansWeb_FaNum"/>
              </a:rPr>
              <a:t>git </a:t>
            </a:r>
            <a:r>
              <a:rPr lang="en-US" sz="1200" b="1" i="0" dirty="0" err="1">
                <a:solidFill>
                  <a:srgbClr val="272727"/>
                </a:solidFill>
                <a:effectLst/>
                <a:highlight>
                  <a:srgbClr val="F5EEFC"/>
                </a:highlight>
                <a:latin typeface="IRANSansWeb_FaNum"/>
              </a:rPr>
              <a:t>init</a:t>
            </a:r>
            <a:endParaRPr lang="en-US" sz="1200" b="1" i="0" dirty="0">
              <a:solidFill>
                <a:srgbClr val="272727"/>
              </a:solidFill>
              <a:effectLst/>
              <a:highlight>
                <a:srgbClr val="F5EEFC"/>
              </a:highlight>
              <a:latin typeface="IRANSansWeb_FaNum"/>
            </a:endParaRPr>
          </a:p>
          <a:p>
            <a:endParaRPr lang="en-US" sz="1200" b="1" i="0" dirty="0">
              <a:solidFill>
                <a:srgbClr val="272727"/>
              </a:solidFill>
              <a:effectLst/>
              <a:highlight>
                <a:srgbClr val="F5EEFC"/>
              </a:highlight>
              <a:latin typeface="IRANSansWeb_FaNum"/>
            </a:endParaRPr>
          </a:p>
          <a:p>
            <a:r>
              <a:rPr lang="en-US" sz="1200" b="1" i="0" dirty="0">
                <a:solidFill>
                  <a:srgbClr val="272727"/>
                </a:solidFill>
                <a:effectLst/>
                <a:highlight>
                  <a:srgbClr val="F5EEFC"/>
                </a:highlight>
                <a:latin typeface="IRANSansWeb_FaNum"/>
              </a:rPr>
              <a:t> git </a:t>
            </a:r>
            <a:r>
              <a:rPr lang="en-US" sz="1200" b="1" i="0" dirty="0" err="1">
                <a:solidFill>
                  <a:srgbClr val="272727"/>
                </a:solidFill>
                <a:effectLst/>
                <a:highlight>
                  <a:srgbClr val="F5EEFC"/>
                </a:highlight>
                <a:latin typeface="IRANSansWeb_FaNum"/>
              </a:rPr>
              <a:t>init</a:t>
            </a:r>
            <a:r>
              <a:rPr lang="en-US" sz="1200" b="1" i="0" dirty="0">
                <a:solidFill>
                  <a:srgbClr val="272727"/>
                </a:solidFill>
                <a:effectLst/>
                <a:highlight>
                  <a:srgbClr val="F5EEFC"/>
                </a:highlight>
                <a:latin typeface="IRANSansWeb_FaNum"/>
              </a:rPr>
              <a:t> &lt;your repository name&gt;</a:t>
            </a:r>
            <a:endParaRPr lang="en-US" sz="1200" b="1" dirty="0">
              <a:solidFill>
                <a:srgbClr val="272727"/>
              </a:solidFill>
              <a:highlight>
                <a:srgbClr val="F5EEFC"/>
              </a:highlight>
              <a:latin typeface="IRANSansWeb_FaNum"/>
            </a:endParaRPr>
          </a:p>
          <a:p>
            <a:endParaRPr lang="en-US" sz="1200" b="1" i="0" dirty="0">
              <a:solidFill>
                <a:srgbClr val="272727"/>
              </a:solidFill>
              <a:effectLst/>
              <a:highlight>
                <a:srgbClr val="F5EEFC"/>
              </a:highlight>
              <a:latin typeface="IRANSansWeb_FaNum"/>
            </a:endParaRPr>
          </a:p>
          <a:p>
            <a:r>
              <a:rPr lang="en-US" sz="1200" b="1" i="0" dirty="0">
                <a:solidFill>
                  <a:srgbClr val="272727"/>
                </a:solidFill>
                <a:effectLst/>
                <a:highlight>
                  <a:srgbClr val="F5EEFC"/>
                </a:highlight>
                <a:latin typeface="IRANSansWeb_FaNum"/>
              </a:rPr>
              <a:t>git clone &lt;your project URL&gt;</a:t>
            </a:r>
            <a:endParaRPr lang="en-US" sz="1200" b="1" dirty="0">
              <a:solidFill>
                <a:srgbClr val="272727"/>
              </a:solidFill>
              <a:highlight>
                <a:srgbClr val="F5EEFC"/>
              </a:highlight>
              <a:latin typeface="IRANSansWeb_FaNum"/>
            </a:endParaRPr>
          </a:p>
          <a:p>
            <a:endParaRPr lang="en-US" sz="1200" b="1" i="0" dirty="0">
              <a:solidFill>
                <a:srgbClr val="272727"/>
              </a:solidFill>
              <a:effectLst/>
              <a:highlight>
                <a:srgbClr val="F5EEFC"/>
              </a:highlight>
              <a:latin typeface="IRANSansWeb_FaNum"/>
            </a:endParaRPr>
          </a:p>
          <a:p>
            <a:r>
              <a:rPr lang="en-US" sz="1200" b="1" i="0" dirty="0">
                <a:solidFill>
                  <a:srgbClr val="272727"/>
                </a:solidFill>
                <a:effectLst/>
                <a:highlight>
                  <a:srgbClr val="F5EEFC"/>
                </a:highlight>
                <a:latin typeface="IRANSansWeb_FaNum"/>
              </a:rPr>
              <a:t>git add </a:t>
            </a:r>
            <a:r>
              <a:rPr lang="en-US" sz="1200" b="1" i="0" dirty="0" err="1">
                <a:solidFill>
                  <a:srgbClr val="272727"/>
                </a:solidFill>
                <a:effectLst/>
                <a:highlight>
                  <a:srgbClr val="F5EEFC"/>
                </a:highlight>
                <a:latin typeface="IRANSansWeb_FaNum"/>
              </a:rPr>
              <a:t>your_file_name</a:t>
            </a:r>
            <a:endParaRPr lang="en-US" sz="1200" b="1" dirty="0">
              <a:solidFill>
                <a:srgbClr val="272727"/>
              </a:solidFill>
              <a:highlight>
                <a:srgbClr val="F5EEFC"/>
              </a:highlight>
              <a:latin typeface="IRANSansWeb_FaNum"/>
            </a:endParaRPr>
          </a:p>
          <a:p>
            <a:endParaRPr lang="en-US" sz="1200" b="1" i="0" dirty="0">
              <a:solidFill>
                <a:srgbClr val="272727"/>
              </a:solidFill>
              <a:effectLst/>
              <a:highlight>
                <a:srgbClr val="F5EEFC"/>
              </a:highlight>
              <a:latin typeface="IRANSansWeb_FaNum"/>
            </a:endParaRPr>
          </a:p>
          <a:p>
            <a:r>
              <a:rPr lang="en-US" sz="1200" b="1" i="0" dirty="0">
                <a:solidFill>
                  <a:srgbClr val="272727"/>
                </a:solidFill>
                <a:effectLst/>
                <a:highlight>
                  <a:srgbClr val="F5EEFC"/>
                </a:highlight>
                <a:latin typeface="IRANSansWeb_FaNum"/>
              </a:rPr>
              <a:t> git add *</a:t>
            </a:r>
            <a:endParaRPr lang="en-US" sz="1200" b="1" dirty="0">
              <a:solidFill>
                <a:srgbClr val="272727"/>
              </a:solidFill>
              <a:highlight>
                <a:srgbClr val="F5EEFC"/>
              </a:highlight>
              <a:latin typeface="IRANSansWeb_FaNum"/>
            </a:endParaRPr>
          </a:p>
          <a:p>
            <a:endParaRPr lang="en-US" sz="1200" b="1" i="0" dirty="0">
              <a:solidFill>
                <a:srgbClr val="272727"/>
              </a:solidFill>
              <a:effectLst/>
              <a:highlight>
                <a:srgbClr val="F5EEFC"/>
              </a:highlight>
              <a:latin typeface="IRANSansWeb_FaNum"/>
            </a:endParaRPr>
          </a:p>
          <a:p>
            <a:r>
              <a:rPr lang="en-US" sz="1200" b="1" i="0" dirty="0">
                <a:solidFill>
                  <a:srgbClr val="272727"/>
                </a:solidFill>
                <a:effectLst/>
                <a:highlight>
                  <a:srgbClr val="F5EEFC"/>
                </a:highlight>
                <a:latin typeface="IRANSansWeb_FaNum"/>
              </a:rPr>
              <a:t>git commit -m “your useful commit message”</a:t>
            </a: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git push</a:t>
            </a: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git status</a:t>
            </a: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git branch</a:t>
            </a: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git branch &lt;</a:t>
            </a:r>
            <a:r>
              <a:rPr lang="en-US" sz="1200" b="1" i="0" dirty="0" err="1">
                <a:solidFill>
                  <a:srgbClr val="272727"/>
                </a:solidFill>
                <a:effectLst/>
                <a:highlight>
                  <a:srgbClr val="F5EEFC"/>
                </a:highlight>
                <a:latin typeface="IRANSansWeb_FaNum"/>
              </a:rPr>
              <a:t>branch_name</a:t>
            </a:r>
            <a:r>
              <a:rPr lang="en-US" sz="1200" b="1" i="0" dirty="0">
                <a:solidFill>
                  <a:srgbClr val="272727"/>
                </a:solidFill>
                <a:effectLst/>
                <a:highlight>
                  <a:srgbClr val="F5EEFC"/>
                </a:highlight>
                <a:latin typeface="IRANSansWeb_FaNum"/>
              </a:rPr>
              <a:t>&gt;</a:t>
            </a:r>
          </a:p>
          <a:p>
            <a:endParaRPr lang="en-US" sz="1200" b="1" dirty="0">
              <a:solidFill>
                <a:srgbClr val="272727"/>
              </a:solidFill>
              <a:highlight>
                <a:srgbClr val="F5EEFC"/>
              </a:highlight>
              <a:latin typeface="IRANSansWeb_FaNum"/>
            </a:endParaRPr>
          </a:p>
          <a:p>
            <a:r>
              <a:rPr lang="de-DE" sz="1200" b="1" i="0" dirty="0">
                <a:solidFill>
                  <a:srgbClr val="272727"/>
                </a:solidFill>
                <a:effectLst/>
                <a:highlight>
                  <a:srgbClr val="F5EEFC"/>
                </a:highlight>
                <a:latin typeface="IRANSansWeb_FaNum"/>
              </a:rPr>
              <a:t>git branch -d &lt;branch_name&gt;</a:t>
            </a:r>
            <a:endParaRPr lang="en-US" sz="1200" b="1" i="0" dirty="0">
              <a:solidFill>
                <a:srgbClr val="272727"/>
              </a:solidFill>
              <a:effectLst/>
              <a:highlight>
                <a:srgbClr val="F5EEFC"/>
              </a:highlight>
              <a:latin typeface="IRANSansWeb_FaNum"/>
            </a:endParaRP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 git push -u &lt;</a:t>
            </a:r>
            <a:r>
              <a:rPr lang="en-US" sz="1200" b="1" i="0" dirty="0" err="1">
                <a:solidFill>
                  <a:srgbClr val="272727"/>
                </a:solidFill>
                <a:effectLst/>
                <a:highlight>
                  <a:srgbClr val="F5EEFC"/>
                </a:highlight>
                <a:latin typeface="IRANSansWeb_FaNum"/>
              </a:rPr>
              <a:t>short_name</a:t>
            </a:r>
            <a:r>
              <a:rPr lang="en-US" sz="1200" b="1" i="0" dirty="0">
                <a:solidFill>
                  <a:srgbClr val="272727"/>
                </a:solidFill>
                <a:effectLst/>
                <a:highlight>
                  <a:srgbClr val="F5EEFC"/>
                </a:highlight>
                <a:latin typeface="IRANSansWeb_FaNum"/>
              </a:rPr>
              <a:t>&gt; &lt;</a:t>
            </a:r>
            <a:r>
              <a:rPr lang="en-US" sz="1200" b="1" i="0" dirty="0" err="1">
                <a:solidFill>
                  <a:srgbClr val="272727"/>
                </a:solidFill>
                <a:effectLst/>
                <a:highlight>
                  <a:srgbClr val="F5EEFC"/>
                </a:highlight>
                <a:latin typeface="IRANSansWeb_FaNum"/>
              </a:rPr>
              <a:t>your_branch_name</a:t>
            </a:r>
            <a:r>
              <a:rPr lang="en-US" sz="1200" b="1" i="0" dirty="0">
                <a:solidFill>
                  <a:srgbClr val="272727"/>
                </a:solidFill>
                <a:effectLst/>
                <a:highlight>
                  <a:srgbClr val="F5EEFC"/>
                </a:highlight>
                <a:latin typeface="IRANSansWeb_FaNum"/>
              </a:rPr>
              <a:t>&gt;</a:t>
            </a:r>
          </a:p>
          <a:p>
            <a:endParaRPr lang="en-US" sz="1200" b="1" dirty="0">
              <a:solidFill>
                <a:srgbClr val="272727"/>
              </a:solidFill>
              <a:highlight>
                <a:srgbClr val="F5EEFC"/>
              </a:highlight>
              <a:latin typeface="IRANSansWeb_FaNum"/>
            </a:endParaRPr>
          </a:p>
          <a:p>
            <a:r>
              <a:rPr lang="en-US" sz="1200" b="1" i="0" dirty="0">
                <a:solidFill>
                  <a:srgbClr val="272727"/>
                </a:solidFill>
                <a:effectLst/>
                <a:highlight>
                  <a:srgbClr val="F5EEFC"/>
                </a:highlight>
                <a:latin typeface="IRANSansWeb_FaNum"/>
              </a:rPr>
              <a:t>git pull </a:t>
            </a:r>
            <a:endParaRPr lang="fa-IR" sz="1200" b="1" i="0" dirty="0">
              <a:effectLst/>
              <a:highlight>
                <a:srgbClr val="FFFFFF"/>
              </a:highlight>
              <a:latin typeface="IRANSansWeb_FaNum"/>
            </a:endParaRPr>
          </a:p>
        </p:txBody>
      </p:sp>
      <p:sp>
        <p:nvSpPr>
          <p:cNvPr id="2" name="TextBox 1">
            <a:extLst>
              <a:ext uri="{FF2B5EF4-FFF2-40B4-BE49-F238E27FC236}">
                <a16:creationId xmlns:a16="http://schemas.microsoft.com/office/drawing/2014/main" id="{E23FA2E1-9B2E-963B-DEC3-090AC6567E0B}"/>
              </a:ext>
            </a:extLst>
          </p:cNvPr>
          <p:cNvSpPr txBox="1"/>
          <p:nvPr/>
        </p:nvSpPr>
        <p:spPr>
          <a:xfrm>
            <a:off x="5867072" y="48044"/>
            <a:ext cx="5810577" cy="587853"/>
          </a:xfrm>
          <a:prstGeom prst="rect">
            <a:avLst/>
          </a:prstGeom>
          <a:noFill/>
        </p:spPr>
        <p:txBody>
          <a:bodyPr wrap="square">
            <a:spAutoFit/>
          </a:bodyPr>
          <a:lstStyle/>
          <a:p>
            <a:pPr algn="ctr" rtl="1">
              <a:lnSpc>
                <a:spcPct val="120000"/>
              </a:lnSpc>
            </a:pPr>
            <a:r>
              <a:rPr lang="fa-IR" sz="2800" b="1" dirty="0">
                <a:latin typeface="Calibri" panose="020F0502020204030204" pitchFamily="34" charset="0"/>
                <a:ea typeface="Calibri" panose="020F0502020204030204" pitchFamily="34" charset="0"/>
                <a:cs typeface="Arial" panose="020B0604020202020204" pitchFamily="34" charset="0"/>
              </a:rPr>
              <a:t>دستورات پر کاربرد </a:t>
            </a:r>
            <a:r>
              <a:rPr lang="en-US" sz="2800" b="1" dirty="0">
                <a:latin typeface="Calibri" panose="020F0502020204030204" pitchFamily="34" charset="0"/>
                <a:ea typeface="Calibri" panose="020F0502020204030204" pitchFamily="34" charset="0"/>
                <a:cs typeface="Arial" panose="020B0604020202020204" pitchFamily="34" charset="0"/>
              </a:rPr>
              <a:t>git</a:t>
            </a:r>
            <a:endParaRPr lang="fa-IR" sz="4800" b="1" dirty="0">
              <a:latin typeface="Vazir" panose="020B0603030804020204" pitchFamily="34" charset="-78"/>
              <a:cs typeface="Vazir" panose="020B0603030804020204" pitchFamily="34" charset="-78"/>
            </a:endParaRPr>
          </a:p>
        </p:txBody>
      </p:sp>
    </p:spTree>
    <p:extLst>
      <p:ext uri="{BB962C8B-B14F-4D97-AF65-F5344CB8AC3E}">
        <p14:creationId xmlns:p14="http://schemas.microsoft.com/office/powerpoint/2010/main" val="388991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AD147FC-7081-7AF8-835E-FDB7691DD47B}"/>
              </a:ext>
            </a:extLst>
          </p:cNvPr>
          <p:cNvSpPr txBox="1"/>
          <p:nvPr/>
        </p:nvSpPr>
        <p:spPr>
          <a:xfrm>
            <a:off x="7627669" y="508891"/>
            <a:ext cx="4294037" cy="830997"/>
          </a:xfrm>
          <a:prstGeom prst="rect">
            <a:avLst/>
          </a:prstGeom>
          <a:noFill/>
        </p:spPr>
        <p:txBody>
          <a:bodyPr wrap="square">
            <a:spAutoFit/>
          </a:bodyPr>
          <a:lstStyle/>
          <a:p>
            <a:pPr algn="r" rtl="1">
              <a:lnSpc>
                <a:spcPct val="120000"/>
              </a:lnSpc>
            </a:pPr>
            <a:r>
              <a:rPr lang="fa-IR" sz="4000" dirty="0">
                <a:solidFill>
                  <a:schemeClr val="bg1"/>
                </a:solidFill>
                <a:latin typeface="Vazir" panose="020B0603030804020204" pitchFamily="34" charset="-78"/>
                <a:cs typeface="Vazir" panose="020B0603030804020204" pitchFamily="34" charset="-78"/>
              </a:rPr>
              <a:t>آدرس فیلم آموزشی</a:t>
            </a:r>
          </a:p>
        </p:txBody>
      </p:sp>
      <p:pic>
        <p:nvPicPr>
          <p:cNvPr id="21" name="Picture Placeholder 20" descr="A person writing on a notebook&#10;&#10;Description automatically generated">
            <a:extLst>
              <a:ext uri="{FF2B5EF4-FFF2-40B4-BE49-F238E27FC236}">
                <a16:creationId xmlns:a16="http://schemas.microsoft.com/office/drawing/2014/main" id="{787E4B9E-50E7-881E-536B-C06790763B80}"/>
              </a:ext>
            </a:extLst>
          </p:cNvPr>
          <p:cNvPicPr>
            <a:picLocks noGrp="1" noChangeAspect="1"/>
          </p:cNvPicPr>
          <p:nvPr>
            <p:ph type="pic" sz="quarter" idx="11"/>
          </p:nvPr>
        </p:nvPicPr>
        <p:blipFill>
          <a:blip r:embed="rId2"/>
          <a:srcRect t="3679" b="3679"/>
          <a:stretch>
            <a:fillRect/>
          </a:stretch>
        </p:blipFill>
        <p:spPr/>
      </p:pic>
      <p:sp>
        <p:nvSpPr>
          <p:cNvPr id="24" name="Slide Number Placeholder 23">
            <a:extLst>
              <a:ext uri="{FF2B5EF4-FFF2-40B4-BE49-F238E27FC236}">
                <a16:creationId xmlns:a16="http://schemas.microsoft.com/office/drawing/2014/main" id="{473A4577-0278-5E59-049A-AEB359A5992D}"/>
              </a:ext>
            </a:extLst>
          </p:cNvPr>
          <p:cNvSpPr>
            <a:spLocks noGrp="1"/>
          </p:cNvSpPr>
          <p:nvPr>
            <p:ph type="sldNum" sz="quarter" idx="13"/>
          </p:nvPr>
        </p:nvSpPr>
        <p:spPr/>
        <p:txBody>
          <a:bodyPr/>
          <a:lstStyle/>
          <a:p>
            <a:fld id="{09A01C0A-2BB6-49E7-91A3-DCB9F9F59583}" type="slidenum">
              <a:rPr lang="en-US" smtClean="0"/>
              <a:pPr/>
              <a:t>9</a:t>
            </a:fld>
            <a:endParaRPr lang="en-US" dirty="0"/>
          </a:p>
        </p:txBody>
      </p:sp>
      <p:pic>
        <p:nvPicPr>
          <p:cNvPr id="2054" name="Picture 6" descr="YouTube Community Guidelines &amp; Policies ...">
            <a:extLst>
              <a:ext uri="{FF2B5EF4-FFF2-40B4-BE49-F238E27FC236}">
                <a16:creationId xmlns:a16="http://schemas.microsoft.com/office/drawing/2014/main" id="{653589BF-7E2C-B7D6-3D21-F7BEF9D87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96" y="6001666"/>
            <a:ext cx="1448606" cy="761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E3619-90F2-0256-9C92-E83AD1C4309E}"/>
              </a:ext>
            </a:extLst>
          </p:cNvPr>
          <p:cNvSpPr txBox="1"/>
          <p:nvPr/>
        </p:nvSpPr>
        <p:spPr>
          <a:xfrm>
            <a:off x="2109685" y="6418923"/>
            <a:ext cx="6131639" cy="369332"/>
          </a:xfrm>
          <a:prstGeom prst="rect">
            <a:avLst/>
          </a:prstGeom>
          <a:noFill/>
        </p:spPr>
        <p:txBody>
          <a:bodyPr wrap="square">
            <a:spAutoFit/>
          </a:bodyPr>
          <a:lstStyle/>
          <a:p>
            <a:r>
              <a:rPr lang="en-US" dirty="0"/>
              <a:t>https://www.youtube.com/watch?v=xXe3t5ShDuA</a:t>
            </a:r>
          </a:p>
        </p:txBody>
      </p:sp>
      <p:sp>
        <p:nvSpPr>
          <p:cNvPr id="7" name="TextBox 6">
            <a:extLst>
              <a:ext uri="{FF2B5EF4-FFF2-40B4-BE49-F238E27FC236}">
                <a16:creationId xmlns:a16="http://schemas.microsoft.com/office/drawing/2014/main" id="{25F9BF2C-794C-9A5B-A5AA-CE51179A326F}"/>
              </a:ext>
            </a:extLst>
          </p:cNvPr>
          <p:cNvSpPr txBox="1"/>
          <p:nvPr/>
        </p:nvSpPr>
        <p:spPr>
          <a:xfrm>
            <a:off x="3232602" y="181592"/>
            <a:ext cx="3696025" cy="369332"/>
          </a:xfrm>
          <a:prstGeom prst="rect">
            <a:avLst/>
          </a:prstGeom>
          <a:noFill/>
        </p:spPr>
        <p:txBody>
          <a:bodyPr wrap="square">
            <a:spAutoFit/>
          </a:bodyPr>
          <a:lstStyle/>
          <a:p>
            <a:r>
              <a:rPr lang="en-US" dirty="0"/>
              <a:t>https://aparat.com/v/lsjvp30</a:t>
            </a:r>
          </a:p>
        </p:txBody>
      </p:sp>
      <p:pic>
        <p:nvPicPr>
          <p:cNvPr id="2056" name="Picture 8">
            <a:extLst>
              <a:ext uri="{FF2B5EF4-FFF2-40B4-BE49-F238E27FC236}">
                <a16:creationId xmlns:a16="http://schemas.microsoft.com/office/drawing/2014/main" id="{04298787-BBFF-2E16-17E2-F9B65FBB0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94" y="7395"/>
            <a:ext cx="3057199" cy="30571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428DEDE-54A0-8BA1-0B64-8E1448ECE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728" y="3314621"/>
            <a:ext cx="3148472" cy="3148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آپارات»، از تولید محتوا تا کسب درآمد با چند ویدیو؛ در خانه بنشین‬‎">
            <a:extLst>
              <a:ext uri="{FF2B5EF4-FFF2-40B4-BE49-F238E27FC236}">
                <a16:creationId xmlns:a16="http://schemas.microsoft.com/office/drawing/2014/main" id="{BF3C5984-FCCB-D0A4-CD37-BE4AAD3BA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4692" y="69745"/>
            <a:ext cx="1242977" cy="6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68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nimal-ppt-templat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947</Words>
  <Application>Microsoft Office PowerPoint</Application>
  <PresentationFormat>Widescreen</PresentationFormat>
  <Paragraphs>113</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 Next LT Pro</vt:lpstr>
      <vt:lpstr>Calibri</vt:lpstr>
      <vt:lpstr>Gill Sans Ultra Bold</vt:lpstr>
      <vt:lpstr>IRANSansWeb_FaNum</vt:lpstr>
      <vt:lpstr>Tahoma</vt:lpstr>
      <vt:lpstr>Vazir</vt:lpstr>
      <vt:lpstr>minimal-ppt-template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2022-06-22T01:27:02Z</dcterms:created>
  <dcterms:modified xsi:type="dcterms:W3CDTF">2024-10-12T05:17:00Z</dcterms:modified>
</cp:coreProperties>
</file>